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notesMasterIdLst>
    <p:notesMasterId r:id="rId31"/>
  </p:notesMasterIdLst>
  <p:handoutMasterIdLst>
    <p:handoutMasterId r:id="rId32"/>
  </p:handoutMasterIdLst>
  <p:sldIdLst>
    <p:sldId id="394" r:id="rId2"/>
    <p:sldId id="395" r:id="rId3"/>
    <p:sldId id="396" r:id="rId4"/>
    <p:sldId id="481" r:id="rId5"/>
    <p:sldId id="497" r:id="rId6"/>
    <p:sldId id="498" r:id="rId7"/>
    <p:sldId id="579" r:id="rId8"/>
    <p:sldId id="471" r:id="rId9"/>
    <p:sldId id="591" r:id="rId10"/>
    <p:sldId id="586" r:id="rId11"/>
    <p:sldId id="406" r:id="rId12"/>
    <p:sldId id="499" r:id="rId13"/>
    <p:sldId id="413" r:id="rId14"/>
    <p:sldId id="493" r:id="rId15"/>
    <p:sldId id="592" r:id="rId16"/>
    <p:sldId id="593" r:id="rId17"/>
    <p:sldId id="500" r:id="rId18"/>
    <p:sldId id="589" r:id="rId19"/>
    <p:sldId id="415" r:id="rId20"/>
    <p:sldId id="501" r:id="rId21"/>
    <p:sldId id="502" r:id="rId22"/>
    <p:sldId id="475" r:id="rId23"/>
    <p:sldId id="418" r:id="rId24"/>
    <p:sldId id="456" r:id="rId25"/>
    <p:sldId id="504" r:id="rId26"/>
    <p:sldId id="562" r:id="rId27"/>
    <p:sldId id="575" r:id="rId28"/>
    <p:sldId id="505" r:id="rId29"/>
    <p:sldId id="506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Секция по подразбиране" id="{A3C4385C-B23A-49F2-AD84-EA0A1D2D02C2}">
          <p14:sldIdLst>
            <p14:sldId id="394"/>
            <p14:sldId id="395"/>
          </p14:sldIdLst>
        </p14:section>
        <p14:section name="Цели на курса и учебна програма" id="{D228B60F-5465-4440-ABD8-7712202FD4F7}">
          <p14:sldIdLst>
            <p14:sldId id="396"/>
            <p14:sldId id="481"/>
            <p14:sldId id="497"/>
            <p14:sldId id="498"/>
            <p14:sldId id="579"/>
            <p14:sldId id="471"/>
            <p14:sldId id="591"/>
            <p14:sldId id="586"/>
          </p14:sldIdLst>
        </p14:section>
        <p14:section name="Домашни, изпити, оценяване" id="{D9631595-6E2D-4959-AEB4-9AB4DE4F4A29}">
          <p14:sldIdLst>
            <p14:sldId id="406"/>
            <p14:sldId id="499"/>
            <p14:sldId id="413"/>
            <p14:sldId id="493"/>
            <p14:sldId id="592"/>
            <p14:sldId id="593"/>
            <p14:sldId id="500"/>
            <p14:sldId id="589"/>
          </p14:sldIdLst>
        </p14:section>
        <p14:section name="Ресурси" id="{E575CB39-8FA9-4921-9E41-9F58A9E5356A}">
          <p14:sldIdLst>
            <p14:sldId id="415"/>
            <p14:sldId id="501"/>
            <p14:sldId id="502"/>
            <p14:sldId id="475"/>
            <p14:sldId id="418"/>
            <p14:sldId id="456"/>
            <p14:sldId id="504"/>
            <p14:sldId id="562"/>
            <p14:sldId id="575"/>
            <p14:sldId id="505"/>
            <p14:sldId id="50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64646"/>
    <a:srgbClr val="F2A40D"/>
    <a:srgbClr val="DBBD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CC232DE-2511-49A3-B33B-FD78A94CD8E3}" v="22" dt="2019-12-04T16:40:36.347"/>
  </p1510:revLst>
</p1510:revInfo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02" autoAdjust="0"/>
    <p:restoredTop sz="95214" autoAdjust="0"/>
  </p:normalViewPr>
  <p:slideViewPr>
    <p:cSldViewPr showGuides="1">
      <p:cViewPr varScale="1">
        <p:scale>
          <a:sx n="124" d="100"/>
          <a:sy n="124" d="100"/>
        </p:scale>
        <p:origin x="126" y="138"/>
      </p:cViewPr>
      <p:guideLst>
        <p:guide orient="horz" pos="2184"/>
        <p:guide pos="3840"/>
      </p:guideLst>
    </p:cSldViewPr>
  </p:slideViewPr>
  <p:outlineViewPr>
    <p:cViewPr>
      <p:scale>
        <a:sx n="33" d="100"/>
        <a:sy n="33" d="100"/>
      </p:scale>
      <p:origin x="0" y="-9989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566"/>
    </p:cViewPr>
  </p:sorterViewPr>
  <p:notesViewPr>
    <p:cSldViewPr>
      <p:cViewPr varScale="1">
        <p:scale>
          <a:sx n="62" d="100"/>
          <a:sy n="62" d="100"/>
        </p:scale>
        <p:origin x="3154" y="72"/>
      </p:cViewPr>
      <p:guideLst/>
    </p:cSldViewPr>
  </p:notesViewPr>
  <p:gridSpacing cx="45000" cy="45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F20103-83CC-4A54-8FDE-9D37FC2629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53962-26EF-44E4-9E69-61B1727AB1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87215-0C8F-4762-A664-737A353EC9A4}" type="datetimeFigureOut">
              <a:rPr lang="bg-BG" smtClean="0"/>
              <a:t>7.3.2020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A6967E-448F-4887-8FCB-34482EFBCC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-1" y="8847000"/>
            <a:ext cx="6443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100" dirty="0"/>
              <a:t>© SoftUni – </a:t>
            </a:r>
            <a:r>
              <a:rPr lang="en-US" sz="1100" u="sng" dirty="0">
                <a:hlinkClick r:id="rId2"/>
              </a:rPr>
              <a:t>https://softuni.org</a:t>
            </a:r>
            <a:r>
              <a:rPr lang="en-US" sz="1100" dirty="0"/>
              <a:t>. Copyrighted document. Unauthorized copy or reproduction is not permitted.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554C2-DDBA-40E2-9536-53A07EC502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443999" y="8847000"/>
            <a:ext cx="412413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318AE-53F9-47EA-B5FE-E9473933AF11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150602968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84649-876A-46C9-8472-14CB09C070D8}" type="datetimeFigureOut">
              <a:rPr lang="en-US" smtClean="0"/>
              <a:t>3/7/2020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067CD-8E6B-4360-9AA8-C5DF2A48A6D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2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530847692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7">
            <a:extLst>
              <a:ext uri="{FF2B5EF4-FFF2-40B4-BE49-F238E27FC236}">
                <a16:creationId xmlns:a16="http://schemas.microsoft.com/office/drawing/2014/main" id="{B832EB1E-DBFF-4D25-B4AE-EA1975CA2B9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6737068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C22025D9-5D04-41C8-B540-3200B37533F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0678483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854EA84C-A99C-40A8-9E52-F86F3FDAB10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21721654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535F4CED-484D-49E9-BA01-C668A9B452D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25365280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>
                <a:solidFill>
                  <a:prstClr val="black"/>
                </a:solidFill>
              </a:rPr>
              <a:pPr/>
              <a:t>24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8F82513E-9087-490F-B21D-7B1954BAE27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5790806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049B984-F964-47FF-8179-0A3007CE21C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0E0693EE-5067-406B-AEF0-2C16A4F47F8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3028793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5" name="Footer Placeholder 7">
            <a:extLst>
              <a:ext uri="{FF2B5EF4-FFF2-40B4-BE49-F238E27FC236}">
                <a16:creationId xmlns:a16="http://schemas.microsoft.com/office/drawing/2014/main" id="{9E0AEA61-5F16-42C6-BAAA-678CD0F2929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0558667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5" name="Footer Placeholder 7">
            <a:extLst>
              <a:ext uri="{FF2B5EF4-FFF2-40B4-BE49-F238E27FC236}">
                <a16:creationId xmlns:a16="http://schemas.microsoft.com/office/drawing/2014/main" id="{EC47B380-82A5-4117-80D5-A8062A397F9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2349281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7548A-4D3C-449B-81A5-FA4BE4628490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DA6B5736-3F84-4B41-9174-7BE5B84A4B6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41676132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D1C0779-821B-433B-AB3A-0953EE966C7E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9C12974B-810F-4B90-94E4-40F6826B8C4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9424730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5" name="Footer Placeholder 7">
            <a:extLst>
              <a:ext uri="{FF2B5EF4-FFF2-40B4-BE49-F238E27FC236}">
                <a16:creationId xmlns:a16="http://schemas.microsoft.com/office/drawing/2014/main" id="{B9A98315-C843-4A42-8D42-E81B8B339F2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5637482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856F498B-13D8-4600-A830-B98381D020E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2159211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33D2F0BB-713F-42CE-B5C6-2A413855AC6F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6593735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F6315802-31E3-4276-8CFB-311BB87188D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3806623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DC6D0CFC-EE00-465E-9375-441DDE69633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29286481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FBD4BCCC-E62A-409B-8F26-57698F57995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4445368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893A0BA1-3B2D-4640-A496-80A37AE7ED0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27449295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B69C1048-847A-4203-A767-993BA5ABF95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8134308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hyperlink" Target="https://softuni.org/" TargetMode="External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hyperlink" Target="https://softuni.org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11" Type="http://schemas.openxmlformats.org/officeDocument/2006/relationships/image" Target="../media/image4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hyperlink" Target="https://softuni.bg/" TargetMode="External"/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2" Type="http://schemas.openxmlformats.org/officeDocument/2006/relationships/hyperlink" Target="https://forum.softuni.bg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softuni.org/" TargetMode="External"/><Relationship Id="rId11" Type="http://schemas.openxmlformats.org/officeDocument/2006/relationships/image" Target="../media/image5.png"/><Relationship Id="rId5" Type="http://schemas.openxmlformats.org/officeDocument/2006/relationships/image" Target="../media/image16.png"/><Relationship Id="rId10" Type="http://schemas.openxmlformats.org/officeDocument/2006/relationships/hyperlink" Target="https://softuni.foundation/" TargetMode="External"/><Relationship Id="rId4" Type="http://schemas.openxmlformats.org/officeDocument/2006/relationships/hyperlink" Target="https://www.facebook.com/SoftwareUniversity" TargetMode="External"/><Relationship Id="rId9" Type="http://schemas.openxmlformats.org/officeDocument/2006/relationships/image" Target="../media/image18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Bottom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/>
        </p:nvSpPr>
        <p:spPr>
          <a:xfrm>
            <a:off x="0" y="6702676"/>
            <a:ext cx="12195176" cy="1553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4" name="Picture Logo SoftUni" descr="SoftUni logo">
            <a:extLst>
              <a:ext uri="{FF2B5EF4-FFF2-40B4-BE49-F238E27FC236}">
                <a16:creationId xmlns:a16="http://schemas.microsoft.com/office/drawing/2014/main" id="{C4D6B2A2-DFF0-4712-BFEC-6676BEC99FE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4460" y="5184000"/>
            <a:ext cx="3751540" cy="1297655"/>
          </a:xfrm>
          <a:prstGeom prst="rect">
            <a:avLst/>
          </a:prstGeom>
        </p:spPr>
      </p:pic>
      <p:sp>
        <p:nvSpPr>
          <p:cNvPr id="31" name="Text Placeholder Company Site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8708505" y="6130863"/>
            <a:ext cx="2951518" cy="34155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r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7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Company Web Site</a:t>
            </a:r>
          </a:p>
        </p:txBody>
      </p:sp>
      <p:sp>
        <p:nvSpPr>
          <p:cNvPr id="30" name="Text Placeholder Company Name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8708505" y="5756628"/>
            <a:ext cx="2951518" cy="367080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r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9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Company Name</a:t>
            </a:r>
          </a:p>
        </p:txBody>
      </p:sp>
      <p:pic>
        <p:nvPicPr>
          <p:cNvPr id="35" name="Picture SoftUni Mascot" descr="SoftUni mascot">
            <a:extLst>
              <a:ext uri="{FF2B5EF4-FFF2-40B4-BE49-F238E27FC236}">
                <a16:creationId xmlns:a16="http://schemas.microsoft.com/office/drawing/2014/main" id="{951E7DA9-C5F0-43D9-B013-3BDF9EEF029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848924" y="2609644"/>
            <a:ext cx="2788893" cy="3018284"/>
          </a:xfrm>
          <a:prstGeom prst="rect">
            <a:avLst/>
          </a:prstGeom>
        </p:spPr>
      </p:pic>
      <p:pic>
        <p:nvPicPr>
          <p:cNvPr id="22" name="Picture Logo Software University" descr="Software University logo">
            <a:hlinkClick r:id="rId4"/>
            <a:extLst>
              <a:ext uri="{FF2B5EF4-FFF2-40B4-BE49-F238E27FC236}">
                <a16:creationId xmlns:a16="http://schemas.microsoft.com/office/drawing/2014/main" id="{F2315EB3-3FE4-4D3B-921E-5F209CEC13CB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944" y="5918567"/>
            <a:ext cx="1830305" cy="628159"/>
          </a:xfrm>
          <a:prstGeom prst="rect">
            <a:avLst/>
          </a:prstGeom>
        </p:spPr>
      </p:pic>
      <p:sp>
        <p:nvSpPr>
          <p:cNvPr id="40" name="Text Placeholder Author Position">
            <a:extLst>
              <a:ext uri="{FF2B5EF4-FFF2-40B4-BE49-F238E27FC236}">
                <a16:creationId xmlns:a16="http://schemas.microsoft.com/office/drawing/2014/main" id="{CD940256-851E-46C8-8BFB-A5ECA6C7DA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553082" y="5344180"/>
            <a:ext cx="2980696" cy="44479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3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Position</a:t>
            </a:r>
          </a:p>
        </p:txBody>
      </p:sp>
      <p:sp>
        <p:nvSpPr>
          <p:cNvPr id="36" name="Text Placeholder Author Name">
            <a:extLst>
              <a:ext uri="{FF2B5EF4-FFF2-40B4-BE49-F238E27FC236}">
                <a16:creationId xmlns:a16="http://schemas.microsoft.com/office/drawing/2014/main" id="{3B21F47B-DE1F-442D-A2B7-6866F87867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553082" y="4851838"/>
            <a:ext cx="2980696" cy="454398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7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Author Name</a:t>
            </a:r>
          </a:p>
        </p:txBody>
      </p:sp>
      <p:sp>
        <p:nvSpPr>
          <p:cNvPr id="33" name="Picture Placeholder Title Image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53082" y="2740913"/>
            <a:ext cx="4642919" cy="1936503"/>
          </a:xfrm>
        </p:spPr>
        <p:txBody>
          <a:bodyPr/>
          <a:lstStyle>
            <a:lvl1pPr marL="0" indent="0" algn="ctr" latinLnBrk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43" name="Presentation Subtitle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54182" y="1258272"/>
            <a:ext cx="11083636" cy="1315728"/>
          </a:xfrm>
        </p:spPr>
        <p:txBody>
          <a:bodyPr anchor="t" anchorCtr="0">
            <a:normAutofit/>
          </a:bodyPr>
          <a:lstStyle>
            <a:lvl1pPr marL="0" indent="0" algn="ctr" latinLnBrk="0">
              <a:buNone/>
              <a:defRPr sz="3598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Presentation Subtitle</a:t>
            </a:r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182" y="321502"/>
            <a:ext cx="11083636" cy="882654"/>
          </a:xfrm>
        </p:spPr>
        <p:txBody>
          <a:bodyPr/>
          <a:lstStyle>
            <a:lvl1pPr algn="ctr" latinLnBrk="0">
              <a:defRPr sz="4798"/>
            </a:lvl1pPr>
          </a:lstStyle>
          <a:p>
            <a:r>
              <a:rPr lang="en-US" noProof="0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970179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Bottom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 userDrawn="1"/>
        </p:nvSpPr>
        <p:spPr>
          <a:xfrm>
            <a:off x="0" y="6371332"/>
            <a:ext cx="12195176" cy="4872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3" name="Rectangle Bottom Copyright">
            <a:extLst>
              <a:ext uri="{FF2B5EF4-FFF2-40B4-BE49-F238E27FC236}">
                <a16:creationId xmlns:a16="http://schemas.microsoft.com/office/drawing/2014/main" id="{B07FB7FB-DA6C-4F5D-B068-357F0FCE27D8}"/>
              </a:ext>
            </a:extLst>
          </p:cNvPr>
          <p:cNvSpPr/>
          <p:nvPr userDrawn="1"/>
        </p:nvSpPr>
        <p:spPr>
          <a:xfrm>
            <a:off x="111000" y="6454758"/>
            <a:ext cx="11970000" cy="258449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© SoftUni – </a:t>
            </a:r>
            <a:r>
              <a:rPr lang="en-US" sz="1600" u="sng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https://softuni.org</a:t>
            </a:r>
            <a:r>
              <a:rPr lang="en-US" sz="1600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Copyrighted document. Unauthorized copy, reproduction or use is not permitted.</a:t>
            </a:r>
            <a:endParaRPr lang="en-US" sz="2400" noProof="0" dirty="0">
              <a:solidFill>
                <a:schemeClr val="bg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26" name="Picture SoftUni Mascot" descr="SoftUni mascot with open hand">
            <a:extLst>
              <a:ext uri="{FF2B5EF4-FFF2-40B4-BE49-F238E27FC236}">
                <a16:creationId xmlns:a16="http://schemas.microsoft.com/office/drawing/2014/main" id="{247CFF3C-C4FA-493D-8505-DF469F4D36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586" y="2898830"/>
            <a:ext cx="2451608" cy="2959741"/>
          </a:xfrm>
          <a:prstGeom prst="rect">
            <a:avLst/>
          </a:prstGeom>
        </p:spPr>
      </p:pic>
      <p:grpSp>
        <p:nvGrpSpPr>
          <p:cNvPr id="2" name="Group SoftUni Brands">
            <a:extLst>
              <a:ext uri="{FF2B5EF4-FFF2-40B4-BE49-F238E27FC236}">
                <a16:creationId xmlns:a16="http://schemas.microsoft.com/office/drawing/2014/main" id="{418FAE34-C1F8-46C7-A4AE-F270D1E70F25}"/>
              </a:ext>
            </a:extLst>
          </p:cNvPr>
          <p:cNvGrpSpPr/>
          <p:nvPr userDrawn="1"/>
        </p:nvGrpSpPr>
        <p:grpSpPr>
          <a:xfrm>
            <a:off x="3332216" y="1702473"/>
            <a:ext cx="8314909" cy="3543782"/>
            <a:chOff x="3332216" y="1702473"/>
            <a:chExt cx="8314909" cy="3543782"/>
          </a:xfrm>
        </p:grpSpPr>
        <p:pic>
          <p:nvPicPr>
            <p:cNvPr id="24" name="Picture SoftUni Kids Logo" descr="SoftUni Kids logo">
              <a:extLst>
                <a:ext uri="{FF2B5EF4-FFF2-40B4-BE49-F238E27FC236}">
                  <a16:creationId xmlns:a16="http://schemas.microsoft.com/office/drawing/2014/main" id="{B0812936-74B6-4265-8C08-AEDC8C79870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16883" y="3776294"/>
              <a:ext cx="1130242" cy="1389256"/>
            </a:xfrm>
            <a:prstGeom prst="rect">
              <a:avLst/>
            </a:prstGeom>
          </p:spPr>
        </p:pic>
        <p:pic>
          <p:nvPicPr>
            <p:cNvPr id="23" name="Picture SoftUni Foundation Logo" descr="SoftUni Foundation logo">
              <a:extLst>
                <a:ext uri="{FF2B5EF4-FFF2-40B4-BE49-F238E27FC236}">
                  <a16:creationId xmlns:a16="http://schemas.microsoft.com/office/drawing/2014/main" id="{6643F71A-2013-433A-8322-FBAAED3162D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53913" y="3788231"/>
              <a:ext cx="1166400" cy="1350756"/>
            </a:xfrm>
            <a:prstGeom prst="rect">
              <a:avLst/>
            </a:prstGeom>
          </p:spPr>
        </p:pic>
        <p:pic>
          <p:nvPicPr>
            <p:cNvPr id="22" name="Picture SoftUni Digital Logo" descr="SoftUni Digital logo">
              <a:extLst>
                <a:ext uri="{FF2B5EF4-FFF2-40B4-BE49-F238E27FC236}">
                  <a16:creationId xmlns:a16="http://schemas.microsoft.com/office/drawing/2014/main" id="{0A83D66F-855B-463B-920B-BF239B01A20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7695" y="3789000"/>
              <a:ext cx="1084614" cy="1457255"/>
            </a:xfrm>
            <a:prstGeom prst="rect">
              <a:avLst/>
            </a:prstGeom>
          </p:spPr>
        </p:pic>
        <p:pic>
          <p:nvPicPr>
            <p:cNvPr id="21" name="Picture SoftUni Creative Logo" descr="SoftUni Creative logo">
              <a:extLst>
                <a:ext uri="{FF2B5EF4-FFF2-40B4-BE49-F238E27FC236}">
                  <a16:creationId xmlns:a16="http://schemas.microsoft.com/office/drawing/2014/main" id="{EA755AAE-BA08-481C-9224-0061170EE4B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3913" y="3776293"/>
              <a:ext cx="1166400" cy="1389257"/>
            </a:xfrm>
            <a:prstGeom prst="rect">
              <a:avLst/>
            </a:prstGeom>
          </p:spPr>
        </p:pic>
        <p:pic>
          <p:nvPicPr>
            <p:cNvPr id="20" name="Picture SoftUni Svetlina Logo" descr="SoftUni Svetlina logo">
              <a:extLst>
                <a:ext uri="{FF2B5EF4-FFF2-40B4-BE49-F238E27FC236}">
                  <a16:creationId xmlns:a16="http://schemas.microsoft.com/office/drawing/2014/main" id="{827D15FD-4C66-4B85-98E6-7826AA8F61C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5029" y="3776293"/>
              <a:ext cx="1166400" cy="1402229"/>
            </a:xfrm>
            <a:prstGeom prst="rect">
              <a:avLst/>
            </a:prstGeom>
          </p:spPr>
        </p:pic>
        <p:pic>
          <p:nvPicPr>
            <p:cNvPr id="25" name="Picture Software University Logo" descr="Software University logo">
              <a:extLst>
                <a:ext uri="{FF2B5EF4-FFF2-40B4-BE49-F238E27FC236}">
                  <a16:creationId xmlns:a16="http://schemas.microsoft.com/office/drawing/2014/main" id="{C74C190C-5856-41B9-8819-AE8DE0E1098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2216" y="3776295"/>
              <a:ext cx="1164654" cy="1440000"/>
            </a:xfrm>
            <a:prstGeom prst="rect">
              <a:avLst/>
            </a:prstGeom>
          </p:spPr>
        </p:pic>
        <p:cxnSp>
          <p:nvCxnSpPr>
            <p:cNvPr id="33" name="Straight Connector 6">
              <a:extLst>
                <a:ext uri="{FF2B5EF4-FFF2-40B4-BE49-F238E27FC236}">
                  <a16:creationId xmlns:a16="http://schemas.microsoft.com/office/drawing/2014/main" id="{5C63D1E8-4A92-4691-8A24-A2FC7E8008E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077113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5">
              <a:extLst>
                <a:ext uri="{FF2B5EF4-FFF2-40B4-BE49-F238E27FC236}">
                  <a16:creationId xmlns:a16="http://schemas.microsoft.com/office/drawing/2014/main" id="{6E91D320-3732-40B8-864D-142D0A277ED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63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4">
              <a:extLst>
                <a:ext uri="{FF2B5EF4-FFF2-40B4-BE49-F238E27FC236}">
                  <a16:creationId xmlns:a16="http://schemas.microsoft.com/office/drawing/2014/main" id="{299ABE09-E33C-46B7-A80D-7BF4A6956211}"/>
                </a:ext>
              </a:extLst>
            </p:cNvPr>
            <p:cNvCxnSpPr/>
            <p:nvPr userDrawn="1"/>
          </p:nvCxnSpPr>
          <p:spPr>
            <a:xfrm>
              <a:off x="819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3">
              <a:extLst>
                <a:ext uri="{FF2B5EF4-FFF2-40B4-BE49-F238E27FC236}">
                  <a16:creationId xmlns:a16="http://schemas.microsoft.com/office/drawing/2014/main" id="{93DDBF37-0764-47AA-94E3-9A44F3ED8FB5}"/>
                </a:ext>
              </a:extLst>
            </p:cNvPr>
            <p:cNvCxnSpPr/>
            <p:nvPr userDrawn="1"/>
          </p:nvCxnSpPr>
          <p:spPr>
            <a:xfrm>
              <a:off x="675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">
              <a:extLst>
                <a:ext uri="{FF2B5EF4-FFF2-40B4-BE49-F238E27FC236}">
                  <a16:creationId xmlns:a16="http://schemas.microsoft.com/office/drawing/2014/main" id="{72BFE2F3-0845-4E5B-9375-E9D4027DD675}"/>
                </a:ext>
              </a:extLst>
            </p:cNvPr>
            <p:cNvCxnSpPr/>
            <p:nvPr userDrawn="1"/>
          </p:nvCxnSpPr>
          <p:spPr>
            <a:xfrm>
              <a:off x="5309913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1">
              <a:extLst>
                <a:ext uri="{FF2B5EF4-FFF2-40B4-BE49-F238E27FC236}">
                  <a16:creationId xmlns:a16="http://schemas.microsoft.com/office/drawing/2014/main" id="{D4E5982E-3110-47E1-A5BB-91B7BECC3093}"/>
                </a:ext>
              </a:extLst>
            </p:cNvPr>
            <p:cNvCxnSpPr/>
            <p:nvPr userDrawn="1"/>
          </p:nvCxnSpPr>
          <p:spPr>
            <a:xfrm>
              <a:off x="3915327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Horizontal">
              <a:extLst>
                <a:ext uri="{FF2B5EF4-FFF2-40B4-BE49-F238E27FC236}">
                  <a16:creationId xmlns:a16="http://schemas.microsoft.com/office/drawing/2014/main" id="{5F62FB7C-BD6E-4383-98C1-2CF30F34CAF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915327" y="3335565"/>
              <a:ext cx="716178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0">
              <a:extLst>
                <a:ext uri="{FF2B5EF4-FFF2-40B4-BE49-F238E27FC236}">
                  <a16:creationId xmlns:a16="http://schemas.microsoft.com/office/drawing/2014/main" id="{C84A0FE1-723D-4682-8682-77BAD950EE15}"/>
                </a:ext>
              </a:extLst>
            </p:cNvPr>
            <p:cNvCxnSpPr/>
            <p:nvPr userDrawn="1"/>
          </p:nvCxnSpPr>
          <p:spPr>
            <a:xfrm>
              <a:off x="7496220" y="309299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Picture SoftUni Logo" descr="SoftUni logo">
              <a:extLst>
                <a:ext uri="{FF2B5EF4-FFF2-40B4-BE49-F238E27FC236}">
                  <a16:creationId xmlns:a16="http://schemas.microsoft.com/office/drawing/2014/main" id="{A0675455-B7FA-4569-A5FD-A3B0F20B2A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96770" y="1702473"/>
              <a:ext cx="1198901" cy="1198901"/>
            </a:xfrm>
            <a:prstGeom prst="rect">
              <a:avLst/>
            </a:prstGeom>
          </p:spPr>
        </p:pic>
      </p:grpSp>
      <p:sp>
        <p:nvSpPr>
          <p:cNvPr id="19" name="Slide Title">
            <a:extLst>
              <a:ext uri="{FF2B5EF4-FFF2-40B4-BE49-F238E27FC236}">
                <a16:creationId xmlns:a16="http://schemas.microsoft.com/office/drawing/2014/main" id="{7CFDBB16-985C-4CC7-B6DB-B81B360379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628" y="703244"/>
            <a:ext cx="5916372" cy="1033303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marR="0" lvl="0" indent="0" algn="l" defTabSz="913852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E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kumimoji="0" lang="en-US" sz="8797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Questions?</a:t>
            </a:r>
            <a:endParaRPr kumimoji="0" lang="en-US" sz="8797" b="1" i="0" u="none" strike="noStrike" kern="1200" cap="none" spc="150" normalizeH="0" baseline="0" noProof="0" dirty="0">
              <a:ln w="11430"/>
              <a:solidFill>
                <a:srgbClr val="234465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6" name="Logo Software University" descr="Software University logo">
            <a:extLst>
              <a:ext uri="{FF2B5EF4-FFF2-40B4-BE49-F238E27FC236}">
                <a16:creationId xmlns:a16="http://schemas.microsoft.com/office/drawing/2014/main" id="{67FC4D2E-913D-432A-B658-F0D82839FA5E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7"/>
            <a:ext cx="2013336" cy="69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06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">
            <a:extLst>
              <a:ext uri="{FF2B5EF4-FFF2-40B4-BE49-F238E27FC236}">
                <a16:creationId xmlns:a16="http://schemas.microsoft.com/office/drawing/2014/main" id="{5B8761D8-B42F-4A70-A0CE-682CEB2AE3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pic>
        <p:nvPicPr>
          <p:cNvPr id="19" name="Picture Forum" descr="Forum icon">
            <a:hlinkClick r:id="rId2" tooltip="Software University Discussion Forum"/>
            <a:extLst>
              <a:ext uri="{FF2B5EF4-FFF2-40B4-BE49-F238E27FC236}">
                <a16:creationId xmlns:a16="http://schemas.microsoft.com/office/drawing/2014/main" id="{98C579AD-FAF5-4B28-9B52-5457F1E9006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24350" y="5249556"/>
            <a:ext cx="970156" cy="965726"/>
          </a:xfrm>
          <a:prstGeom prst="rect">
            <a:avLst/>
          </a:prstGeom>
        </p:spPr>
      </p:pic>
      <p:pic>
        <p:nvPicPr>
          <p:cNvPr id="17" name="Picture Logo FB" descr="Facebook logo">
            <a:hlinkClick r:id="rId4" tooltip="Software University @ Facebook"/>
            <a:extLst>
              <a:ext uri="{FF2B5EF4-FFF2-40B4-BE49-F238E27FC236}">
                <a16:creationId xmlns:a16="http://schemas.microsoft.com/office/drawing/2014/main" id="{6B2C510E-5EF2-49F6-B926-2BD74CD3C7F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507451" y="3689937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Logo SoftUni Right" descr="Software University logo">
            <a:hlinkClick r:id="rId6"/>
            <a:extLst>
              <a:ext uri="{FF2B5EF4-FFF2-40B4-BE49-F238E27FC236}">
                <a16:creationId xmlns:a16="http://schemas.microsoft.com/office/drawing/2014/main" id="{F4604840-E810-44B7-9FF1-3B28CD68B758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3401" y="1674000"/>
            <a:ext cx="1192055" cy="1473880"/>
          </a:xfrm>
          <a:prstGeom prst="rect">
            <a:avLst/>
          </a:prstGeom>
        </p:spPr>
      </p:pic>
      <p:pic>
        <p:nvPicPr>
          <p:cNvPr id="16" name="Picture SoftUni Mascot" descr="SoftUni mascot">
            <a:hlinkClick r:id="rId8"/>
            <a:extLst>
              <a:ext uri="{FF2B5EF4-FFF2-40B4-BE49-F238E27FC236}">
                <a16:creationId xmlns:a16="http://schemas.microsoft.com/office/drawing/2014/main" id="{07C965FA-A87E-4824-AFA8-C67AF548A76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81957" y="2584289"/>
            <a:ext cx="2732955" cy="3630993"/>
          </a:xfrm>
          <a:prstGeom prst="rect">
            <a:avLst/>
          </a:prstGeom>
        </p:spPr>
      </p:pic>
      <p:sp>
        <p:nvSpPr>
          <p:cNvPr id="12" name="Slide Body Text">
            <a:extLst>
              <a:ext uri="{FF2B5EF4-FFF2-40B4-BE49-F238E27FC236}">
                <a16:creationId xmlns:a16="http://schemas.microsoft.com/office/drawing/2014/main" id="{0C1F9416-8B6E-46DE-973C-777785E27A26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52410" y="1186307"/>
            <a:ext cx="8688590" cy="5496127"/>
          </a:xfrm>
        </p:spPr>
        <p:txBody>
          <a:bodyPr wrap="square">
            <a:noAutofit/>
          </a:bodyPr>
          <a:lstStyle>
            <a:lvl1pPr latinLnBrk="0">
              <a:buClr>
                <a:schemeClr val="tx1"/>
              </a:buClr>
              <a:defRPr sz="2798"/>
            </a:lvl1pPr>
            <a:lvl2pPr marL="989981" marR="0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 sz="2800"/>
            </a:lvl2pPr>
            <a:lvl3pPr>
              <a:buClr>
                <a:schemeClr val="tx1"/>
              </a:buClr>
              <a:defRPr/>
            </a:lvl3pPr>
          </a:lstStyle>
          <a:p>
            <a:r>
              <a:rPr lang="en-US" sz="3000" noProof="0" dirty="0"/>
              <a:t>Software University – High-Quality Education, Profession and Job for Software Developers</a:t>
            </a:r>
          </a:p>
          <a:p>
            <a:pPr lvl="1"/>
            <a:r>
              <a:rPr lang="en-US" noProof="1">
                <a:hlinkClick r:id="rId8"/>
              </a:rPr>
              <a:t>softuni.bg</a:t>
            </a:r>
            <a:r>
              <a:rPr lang="en-US" noProof="1"/>
              <a:t> </a:t>
            </a:r>
          </a:p>
          <a:p>
            <a:r>
              <a:rPr lang="en-US" sz="3000" noProof="0" dirty="0"/>
              <a:t>Software University Foundation</a:t>
            </a:r>
          </a:p>
          <a:p>
            <a:pPr lvl="1"/>
            <a:r>
              <a:rPr lang="en-US" noProof="1">
                <a:hlinkClick r:id="rId10"/>
              </a:rPr>
              <a:t>softuni.foundation</a:t>
            </a:r>
            <a:endParaRPr lang="en-US" noProof="1"/>
          </a:p>
          <a:p>
            <a:r>
              <a:rPr lang="en-US" sz="3000" noProof="0" dirty="0"/>
              <a:t>Software University @ Facebook</a:t>
            </a:r>
          </a:p>
          <a:p>
            <a:pPr lvl="1"/>
            <a:r>
              <a:rPr lang="en-US" noProof="1">
                <a:hlinkClick r:id="rId4"/>
              </a:rPr>
              <a:t>facebook.com/SoftwareUniversity</a:t>
            </a:r>
            <a:endParaRPr lang="en-US" noProof="1"/>
          </a:p>
          <a:p>
            <a:r>
              <a:rPr lang="en-US" sz="3000" noProof="0" dirty="0"/>
              <a:t>Software University Forums</a:t>
            </a:r>
          </a:p>
          <a:p>
            <a:pPr lvl="1"/>
            <a:r>
              <a:rPr lang="en-US" noProof="1">
                <a:hlinkClick r:id="rId2"/>
              </a:rPr>
              <a:t>forum.softuni.bg</a:t>
            </a:r>
            <a:endParaRPr lang="en-US" noProof="1"/>
          </a:p>
        </p:txBody>
      </p:sp>
      <p:sp>
        <p:nvSpPr>
          <p:cNvPr id="10" name="Rectangle Top">
            <a:extLst>
              <a:ext uri="{FF2B5EF4-FFF2-40B4-BE49-F238E27FC236}">
                <a16:creationId xmlns:a16="http://schemas.microsoft.com/office/drawing/2014/main" id="{86646B95-5E3B-4DE8-9118-031C2C296D8C}"/>
              </a:ext>
            </a:extLst>
          </p:cNvPr>
          <p:cNvSpPr/>
          <p:nvPr userDrawn="1"/>
        </p:nvSpPr>
        <p:spPr>
          <a:xfrm>
            <a:off x="0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1" name="Logo Software University" descr="Software University logo">
            <a:extLst>
              <a:ext uri="{FF2B5EF4-FFF2-40B4-BE49-F238E27FC236}">
                <a16:creationId xmlns:a16="http://schemas.microsoft.com/office/drawing/2014/main" id="{58AB1944-B146-4E89-B2D9-426EB610F319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8" name="Slide Title">
            <a:extLst>
              <a:ext uri="{FF2B5EF4-FFF2-40B4-BE49-F238E27FC236}">
                <a16:creationId xmlns:a16="http://schemas.microsoft.com/office/drawing/2014/main" id="{AE87ED9C-76E1-4D85-9B06-3AF44AABB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286" y="108873"/>
            <a:ext cx="9742626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Trainings @ Software University (SoftUni)</a:t>
            </a:r>
          </a:p>
        </p:txBody>
      </p:sp>
    </p:spTree>
    <p:extLst>
      <p:ext uri="{BB962C8B-B14F-4D97-AF65-F5344CB8AC3E}">
        <p14:creationId xmlns:p14="http://schemas.microsoft.com/office/powerpoint/2010/main" val="2196466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615109" y="5585916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3529216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Slide Body Text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6125"/>
            <a:ext cx="11818096" cy="5528766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Logo Software University" descr="Software University logo">
            <a:extLst>
              <a:ext uri="{FF2B5EF4-FFF2-40B4-BE49-F238E27FC236}">
                <a16:creationId xmlns:a16="http://schemas.microsoft.com/office/drawing/2014/main" id="{B1D3B425-B9BF-43ED-9DEC-C05002FBA22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6" name="Slide Title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110297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0020EB61-2079-41A3-B356-B1D8D48D78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Rectangle Left"/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66000" y="1121143"/>
            <a:ext cx="10129234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pic>
        <p:nvPicPr>
          <p:cNvPr id="3" name="Logo Software University" descr="Software University logo">
            <a:extLst>
              <a:ext uri="{FF2B5EF4-FFF2-40B4-BE49-F238E27FC236}">
                <a16:creationId xmlns:a16="http://schemas.microsoft.com/office/drawing/2014/main" id="{5573C101-930B-47AC-967A-A64513DFFDE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7"/>
            <a:ext cx="2013336" cy="690975"/>
          </a:xfrm>
          <a:prstGeom prst="rect">
            <a:avLst/>
          </a:prstGeom>
        </p:spPr>
      </p:pic>
      <p:sp>
        <p:nvSpPr>
          <p:cNvPr id="8" name="Slide Title">
            <a:extLst>
              <a:ext uri="{FF2B5EF4-FFF2-40B4-BE49-F238E27FC236}">
                <a16:creationId xmlns:a16="http://schemas.microsoft.com/office/drawing/2014/main" id="{E2DA9691-CDF5-499C-94BB-AAA61DAC1B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625520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3CDBCC2-1C96-44BC-B992-7B0C49C34904}"/>
              </a:ext>
            </a:extLst>
          </p:cNvPr>
          <p:cNvGrpSpPr/>
          <p:nvPr userDrawn="1"/>
        </p:nvGrpSpPr>
        <p:grpSpPr>
          <a:xfrm>
            <a:off x="185076" y="1868177"/>
            <a:ext cx="1937508" cy="3070349"/>
            <a:chOff x="3928039" y="1792355"/>
            <a:chExt cx="1830304" cy="290046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D71B3A8-4D39-42CF-9255-81EA3A622DD6}"/>
                </a:ext>
              </a:extLst>
            </p:cNvPr>
            <p:cNvGrpSpPr/>
            <p:nvPr/>
          </p:nvGrpSpPr>
          <p:grpSpPr>
            <a:xfrm>
              <a:off x="3928039" y="1792355"/>
              <a:ext cx="1830304" cy="2206534"/>
              <a:chOff x="3216839" y="2404072"/>
              <a:chExt cx="1830304" cy="2206534"/>
            </a:xfrm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B98059F9-1874-426D-8AF7-A12C21F37DD9}"/>
                  </a:ext>
                </a:extLst>
              </p:cNvPr>
              <p:cNvSpPr/>
              <p:nvPr/>
            </p:nvSpPr>
            <p:spPr>
              <a:xfrm>
                <a:off x="3216839" y="2404072"/>
                <a:ext cx="1830304" cy="1830304"/>
              </a:xfrm>
              <a:prstGeom prst="ellipse">
                <a:avLst/>
              </a:pr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/>
              </a:p>
            </p:txBody>
          </p:sp>
          <p:sp>
            <p:nvSpPr>
              <p:cNvPr id="26" name="Rectangle 5">
                <a:extLst>
                  <a:ext uri="{FF2B5EF4-FFF2-40B4-BE49-F238E27FC236}">
                    <a16:creationId xmlns:a16="http://schemas.microsoft.com/office/drawing/2014/main" id="{A3A1E077-DBDF-48F0-A924-604984B940A2}"/>
                  </a:ext>
                </a:extLst>
              </p:cNvPr>
              <p:cNvSpPr/>
              <p:nvPr/>
            </p:nvSpPr>
            <p:spPr>
              <a:xfrm>
                <a:off x="3699615" y="3807346"/>
                <a:ext cx="1143001" cy="803260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27" name="Rectangle 5">
                <a:extLst>
                  <a:ext uri="{FF2B5EF4-FFF2-40B4-BE49-F238E27FC236}">
                    <a16:creationId xmlns:a16="http://schemas.microsoft.com/office/drawing/2014/main" id="{798B1F51-1FA4-4199-81C7-62356C936CC9}"/>
                  </a:ext>
                </a:extLst>
              </p:cNvPr>
              <p:cNvSpPr/>
              <p:nvPr/>
            </p:nvSpPr>
            <p:spPr>
              <a:xfrm flipH="1">
                <a:off x="3426570" y="3807347"/>
                <a:ext cx="1143000" cy="803259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28" name="Arc 27">
                <a:extLst>
                  <a:ext uri="{FF2B5EF4-FFF2-40B4-BE49-F238E27FC236}">
                    <a16:creationId xmlns:a16="http://schemas.microsoft.com/office/drawing/2014/main" id="{40A224C8-1233-40F7-96AB-BFF79AF6CDCB}"/>
                  </a:ext>
                </a:extLst>
              </p:cNvPr>
              <p:cNvSpPr/>
              <p:nvPr/>
            </p:nvSpPr>
            <p:spPr>
              <a:xfrm>
                <a:off x="3454111" y="2482850"/>
                <a:ext cx="1504950" cy="1504950"/>
              </a:xfrm>
              <a:prstGeom prst="arc">
                <a:avLst>
                  <a:gd name="adj1" fmla="val 18068338"/>
                  <a:gd name="adj2" fmla="val 0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29" name="Arc 28">
                <a:extLst>
                  <a:ext uri="{FF2B5EF4-FFF2-40B4-BE49-F238E27FC236}">
                    <a16:creationId xmlns:a16="http://schemas.microsoft.com/office/drawing/2014/main" id="{B57C7CCC-E218-4321-8C7B-3F0C5753C7A1}"/>
                  </a:ext>
                </a:extLst>
              </p:cNvPr>
              <p:cNvSpPr/>
              <p:nvPr/>
            </p:nvSpPr>
            <p:spPr>
              <a:xfrm>
                <a:off x="3454111" y="2482849"/>
                <a:ext cx="1504950" cy="1504950"/>
              </a:xfrm>
              <a:prstGeom prst="arc">
                <a:avLst>
                  <a:gd name="adj1" fmla="val 17518504"/>
                  <a:gd name="adj2" fmla="val 17709817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</p:grp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6AF309CA-A56C-4ABC-B293-420F4EB1A9B4}"/>
                </a:ext>
              </a:extLst>
            </p:cNvPr>
            <p:cNvSpPr/>
            <p:nvPr/>
          </p:nvSpPr>
          <p:spPr>
            <a:xfrm>
              <a:off x="4400007" y="4324162"/>
              <a:ext cx="886369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07955808-2AC7-44EB-8B6D-82B974E53A3C}"/>
                </a:ext>
              </a:extLst>
            </p:cNvPr>
            <p:cNvSpPr/>
            <p:nvPr/>
          </p:nvSpPr>
          <p:spPr>
            <a:xfrm>
              <a:off x="4533357" y="4542116"/>
              <a:ext cx="619670" cy="150699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  <a:effectLst>
              <a:outerShdw blurRad="152400" dist="381000" dir="5400000" sx="70000" sy="70000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AC6420D7-AEAB-45EF-8D46-11EB06E4AFE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72677" y="2844800"/>
              <a:ext cx="161562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6C7FABC-6773-44F6-990B-3EB082BE9B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78548" y="3618567"/>
              <a:ext cx="528128" cy="0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1FAD48E1-DC45-4B3D-9CE5-613250708496}"/>
                </a:ext>
              </a:extLst>
            </p:cNvPr>
            <p:cNvGrpSpPr/>
            <p:nvPr/>
          </p:nvGrpSpPr>
          <p:grpSpPr>
            <a:xfrm>
              <a:off x="4203288" y="2479090"/>
              <a:ext cx="436874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B01FD1D1-046F-457B-AB63-2702CE3E906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895660C3-C72C-43EE-9C4A-170F85E5BE0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74EE503-8FC0-42A6-8860-CA4EE42272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8904" y="2844800"/>
              <a:ext cx="142425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F4189FDA-9FE8-490B-8A70-2E941811021F}"/>
                </a:ext>
              </a:extLst>
            </p:cNvPr>
            <p:cNvSpPr/>
            <p:nvPr/>
          </p:nvSpPr>
          <p:spPr>
            <a:xfrm>
              <a:off x="4355556" y="4106208"/>
              <a:ext cx="975271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FDA3EFCD-0DF8-419D-8533-D781521E597E}"/>
                </a:ext>
              </a:extLst>
            </p:cNvPr>
            <p:cNvGrpSpPr/>
            <p:nvPr/>
          </p:nvGrpSpPr>
          <p:grpSpPr>
            <a:xfrm flipH="1">
              <a:off x="5035162" y="2479090"/>
              <a:ext cx="436872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C3CC6A5A-182E-4A09-9C04-EB191881D78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440C8953-0555-48CC-8255-78F17E053EE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9B538CA-8CCB-43FB-B5E5-5FC04EBC1F54}"/>
              </a:ext>
            </a:extLst>
          </p:cNvPr>
          <p:cNvCxnSpPr>
            <a:cxnSpLocks/>
            <a:stCxn id="26" idx="2"/>
          </p:cNvCxnSpPr>
          <p:nvPr userDrawn="1"/>
        </p:nvCxnSpPr>
        <p:spPr>
          <a:xfrm flipH="1">
            <a:off x="673735" y="4203953"/>
            <a:ext cx="955204" cy="0"/>
          </a:xfrm>
          <a:prstGeom prst="line">
            <a:avLst/>
          </a:prstGeom>
          <a:solidFill>
            <a:srgbClr val="464646"/>
          </a:solidFill>
          <a:ln w="38100">
            <a:solidFill>
              <a:srgbClr val="46464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3545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1865BF6B-7F07-4E9C-879F-80E36EEB34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2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5" name="Slide Body Text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73561" y="1121143"/>
            <a:ext cx="10321675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pic>
        <p:nvPicPr>
          <p:cNvPr id="16" name="Logo Software University" descr="Software University logo">
            <a:extLst>
              <a:ext uri="{FF2B5EF4-FFF2-40B4-BE49-F238E27FC236}">
                <a16:creationId xmlns:a16="http://schemas.microsoft.com/office/drawing/2014/main" id="{EFEBB553-EACE-4B4F-8B4F-7629FDD910A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7"/>
            <a:ext cx="2013336" cy="690975"/>
          </a:xfrm>
          <a:prstGeom prst="rect">
            <a:avLst/>
          </a:prstGeom>
        </p:spPr>
      </p:pic>
      <p:sp>
        <p:nvSpPr>
          <p:cNvPr id="13" name="Slide Title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625520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CF60135-47AA-48F0-96BA-0E795668ABDB}"/>
              </a:ext>
            </a:extLst>
          </p:cNvPr>
          <p:cNvGrpSpPr/>
          <p:nvPr userDrawn="1"/>
        </p:nvGrpSpPr>
        <p:grpSpPr>
          <a:xfrm>
            <a:off x="392806" y="3429000"/>
            <a:ext cx="1522048" cy="2411973"/>
            <a:chOff x="3928039" y="1792355"/>
            <a:chExt cx="1830304" cy="2900460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823380E-3936-41AF-BDF7-DA54D75BBF6B}"/>
                </a:ext>
              </a:extLst>
            </p:cNvPr>
            <p:cNvGrpSpPr/>
            <p:nvPr/>
          </p:nvGrpSpPr>
          <p:grpSpPr>
            <a:xfrm>
              <a:off x="3928039" y="1792355"/>
              <a:ext cx="1830304" cy="2206534"/>
              <a:chOff x="3216839" y="2404072"/>
              <a:chExt cx="1830304" cy="2206534"/>
            </a:xfrm>
          </p:grpSpPr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52B047D9-D8DD-45C7-9BC8-6D4F682F5182}"/>
                  </a:ext>
                </a:extLst>
              </p:cNvPr>
              <p:cNvSpPr/>
              <p:nvPr/>
            </p:nvSpPr>
            <p:spPr>
              <a:xfrm>
                <a:off x="3216839" y="2404072"/>
                <a:ext cx="1830304" cy="1830304"/>
              </a:xfrm>
              <a:prstGeom prst="ellipse">
                <a:avLst/>
              </a:pr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/>
              </a:p>
            </p:txBody>
          </p:sp>
          <p:sp>
            <p:nvSpPr>
              <p:cNvPr id="48" name="Rectangle 5">
                <a:extLst>
                  <a:ext uri="{FF2B5EF4-FFF2-40B4-BE49-F238E27FC236}">
                    <a16:creationId xmlns:a16="http://schemas.microsoft.com/office/drawing/2014/main" id="{4D84FE51-BD8E-47EA-9463-CE02FEA31766}"/>
                  </a:ext>
                </a:extLst>
              </p:cNvPr>
              <p:cNvSpPr/>
              <p:nvPr/>
            </p:nvSpPr>
            <p:spPr>
              <a:xfrm>
                <a:off x="3699615" y="3807346"/>
                <a:ext cx="1143001" cy="803260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49" name="Rectangle 5">
                <a:extLst>
                  <a:ext uri="{FF2B5EF4-FFF2-40B4-BE49-F238E27FC236}">
                    <a16:creationId xmlns:a16="http://schemas.microsoft.com/office/drawing/2014/main" id="{F5C8F037-C197-4219-AC87-3A81763512BC}"/>
                  </a:ext>
                </a:extLst>
              </p:cNvPr>
              <p:cNvSpPr/>
              <p:nvPr/>
            </p:nvSpPr>
            <p:spPr>
              <a:xfrm flipH="1">
                <a:off x="3426570" y="3807347"/>
                <a:ext cx="1143000" cy="803259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50" name="Arc 49">
                <a:extLst>
                  <a:ext uri="{FF2B5EF4-FFF2-40B4-BE49-F238E27FC236}">
                    <a16:creationId xmlns:a16="http://schemas.microsoft.com/office/drawing/2014/main" id="{786EE401-CF8E-439B-94A0-EE6F3A7D5798}"/>
                  </a:ext>
                </a:extLst>
              </p:cNvPr>
              <p:cNvSpPr/>
              <p:nvPr/>
            </p:nvSpPr>
            <p:spPr>
              <a:xfrm>
                <a:off x="3454111" y="2482850"/>
                <a:ext cx="1504950" cy="1504950"/>
              </a:xfrm>
              <a:prstGeom prst="arc">
                <a:avLst>
                  <a:gd name="adj1" fmla="val 18068338"/>
                  <a:gd name="adj2" fmla="val 0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51" name="Arc 50">
                <a:extLst>
                  <a:ext uri="{FF2B5EF4-FFF2-40B4-BE49-F238E27FC236}">
                    <a16:creationId xmlns:a16="http://schemas.microsoft.com/office/drawing/2014/main" id="{8D9ACD38-B3EB-4A63-9730-CBF0501BF235}"/>
                  </a:ext>
                </a:extLst>
              </p:cNvPr>
              <p:cNvSpPr/>
              <p:nvPr/>
            </p:nvSpPr>
            <p:spPr>
              <a:xfrm>
                <a:off x="3454111" y="2482849"/>
                <a:ext cx="1504950" cy="1504950"/>
              </a:xfrm>
              <a:prstGeom prst="arc">
                <a:avLst>
                  <a:gd name="adj1" fmla="val 17518504"/>
                  <a:gd name="adj2" fmla="val 17709817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</p:grp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64EE493E-A353-4C75-A3B9-D48ABA2C57CC}"/>
                </a:ext>
              </a:extLst>
            </p:cNvPr>
            <p:cNvSpPr/>
            <p:nvPr/>
          </p:nvSpPr>
          <p:spPr>
            <a:xfrm>
              <a:off x="4400007" y="4324162"/>
              <a:ext cx="886369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718408B9-204E-42E3-9E79-33E047E869BC}"/>
                </a:ext>
              </a:extLst>
            </p:cNvPr>
            <p:cNvSpPr/>
            <p:nvPr/>
          </p:nvSpPr>
          <p:spPr>
            <a:xfrm>
              <a:off x="4533357" y="4542116"/>
              <a:ext cx="619670" cy="150699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  <a:effectLst>
              <a:outerShdw blurRad="152400" dist="381000" dir="5400000" sx="70000" sy="70000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AB66D97-DF6F-4CD2-AF13-42B5C852F67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72677" y="2844800"/>
              <a:ext cx="161562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2AFBA69-C196-4703-8AAB-5F72A8EDCE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78548" y="3618567"/>
              <a:ext cx="528128" cy="0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9AFC66C1-0C1C-4332-9C4E-782574C896B8}"/>
                </a:ext>
              </a:extLst>
            </p:cNvPr>
            <p:cNvGrpSpPr/>
            <p:nvPr/>
          </p:nvGrpSpPr>
          <p:grpSpPr>
            <a:xfrm>
              <a:off x="4203288" y="2479090"/>
              <a:ext cx="436874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872CA8AD-EAF6-40BE-9DDE-ECDB4A980CA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57DD3EC7-1A13-4AFE-BD6F-DA12C281FAF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E46151FA-19E9-4E84-A082-EDAC6F76EA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8904" y="2844800"/>
              <a:ext cx="142425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3423EEF0-5B70-4091-B2DA-0740D2609643}"/>
                </a:ext>
              </a:extLst>
            </p:cNvPr>
            <p:cNvSpPr/>
            <p:nvPr/>
          </p:nvSpPr>
          <p:spPr>
            <a:xfrm>
              <a:off x="4355556" y="4106208"/>
              <a:ext cx="975271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49A8AAA7-98E7-4224-B027-830FFCC285A3}"/>
                </a:ext>
              </a:extLst>
            </p:cNvPr>
            <p:cNvGrpSpPr/>
            <p:nvPr/>
          </p:nvGrpSpPr>
          <p:grpSpPr>
            <a:xfrm flipH="1">
              <a:off x="5035162" y="2479090"/>
              <a:ext cx="436872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2129EC38-471E-4685-973E-BA7A7F567C4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678142BE-84C9-4834-B6CC-6623E401661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67965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0B8C963-1813-4B69-AD27-6D02EBBBB5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 userDrawn="1"/>
        </p:nvSpPr>
        <p:spPr>
          <a:xfrm>
            <a:off x="0" y="0"/>
            <a:ext cx="42947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7296EDA7-D37D-4B31-A888-371F080412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5176" y="1121143"/>
            <a:ext cx="11410061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55A88B09-3557-48A3-BF27-42699C2692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176" y="100750"/>
            <a:ext cx="11410061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4248838-4E67-439E-AE0A-0043D2CB04D6}"/>
              </a:ext>
            </a:extLst>
          </p:cNvPr>
          <p:cNvGrpSpPr/>
          <p:nvPr userDrawn="1"/>
        </p:nvGrpSpPr>
        <p:grpSpPr>
          <a:xfrm>
            <a:off x="108596" y="5591709"/>
            <a:ext cx="641749" cy="1016973"/>
            <a:chOff x="3928039" y="1792355"/>
            <a:chExt cx="1830304" cy="2900460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810CFD6A-2427-49D5-846A-5F93601D4184}"/>
                </a:ext>
              </a:extLst>
            </p:cNvPr>
            <p:cNvGrpSpPr/>
            <p:nvPr/>
          </p:nvGrpSpPr>
          <p:grpSpPr>
            <a:xfrm>
              <a:off x="3928039" y="1792355"/>
              <a:ext cx="1830304" cy="2206534"/>
              <a:chOff x="3216839" y="2404072"/>
              <a:chExt cx="1830304" cy="2206534"/>
            </a:xfrm>
          </p:grpSpPr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017B1AE5-5C36-4839-BA1F-B404EA44E701}"/>
                  </a:ext>
                </a:extLst>
              </p:cNvPr>
              <p:cNvSpPr/>
              <p:nvPr/>
            </p:nvSpPr>
            <p:spPr>
              <a:xfrm>
                <a:off x="3216839" y="2404072"/>
                <a:ext cx="1830304" cy="1830304"/>
              </a:xfrm>
              <a:prstGeom prst="ellipse">
                <a:avLst/>
              </a:pr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/>
              </a:p>
            </p:txBody>
          </p:sp>
          <p:sp>
            <p:nvSpPr>
              <p:cNvPr id="43" name="Rectangle 5">
                <a:extLst>
                  <a:ext uri="{FF2B5EF4-FFF2-40B4-BE49-F238E27FC236}">
                    <a16:creationId xmlns:a16="http://schemas.microsoft.com/office/drawing/2014/main" id="{FB963D79-BB49-4A1D-BA66-EA0670C79BAE}"/>
                  </a:ext>
                </a:extLst>
              </p:cNvPr>
              <p:cNvSpPr/>
              <p:nvPr/>
            </p:nvSpPr>
            <p:spPr>
              <a:xfrm>
                <a:off x="3699615" y="3807346"/>
                <a:ext cx="1143001" cy="803260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44" name="Rectangle 5">
                <a:extLst>
                  <a:ext uri="{FF2B5EF4-FFF2-40B4-BE49-F238E27FC236}">
                    <a16:creationId xmlns:a16="http://schemas.microsoft.com/office/drawing/2014/main" id="{6D7746D8-B913-493B-AAE9-25BC6893D40E}"/>
                  </a:ext>
                </a:extLst>
              </p:cNvPr>
              <p:cNvSpPr/>
              <p:nvPr/>
            </p:nvSpPr>
            <p:spPr>
              <a:xfrm flipH="1">
                <a:off x="3426570" y="3807347"/>
                <a:ext cx="1143000" cy="803259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45" name="Arc 44">
                <a:extLst>
                  <a:ext uri="{FF2B5EF4-FFF2-40B4-BE49-F238E27FC236}">
                    <a16:creationId xmlns:a16="http://schemas.microsoft.com/office/drawing/2014/main" id="{29031C02-E965-417B-8799-96061B14F30D}"/>
                  </a:ext>
                </a:extLst>
              </p:cNvPr>
              <p:cNvSpPr/>
              <p:nvPr/>
            </p:nvSpPr>
            <p:spPr>
              <a:xfrm>
                <a:off x="3454111" y="2482850"/>
                <a:ext cx="1504950" cy="1504950"/>
              </a:xfrm>
              <a:prstGeom prst="arc">
                <a:avLst>
                  <a:gd name="adj1" fmla="val 18068338"/>
                  <a:gd name="adj2" fmla="val 0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46" name="Arc 45">
                <a:extLst>
                  <a:ext uri="{FF2B5EF4-FFF2-40B4-BE49-F238E27FC236}">
                    <a16:creationId xmlns:a16="http://schemas.microsoft.com/office/drawing/2014/main" id="{26BFD8A6-BC99-4B16-BA10-08A9E5C681C0}"/>
                  </a:ext>
                </a:extLst>
              </p:cNvPr>
              <p:cNvSpPr/>
              <p:nvPr/>
            </p:nvSpPr>
            <p:spPr>
              <a:xfrm>
                <a:off x="3454111" y="2482849"/>
                <a:ext cx="1504950" cy="1504950"/>
              </a:xfrm>
              <a:prstGeom prst="arc">
                <a:avLst>
                  <a:gd name="adj1" fmla="val 17518504"/>
                  <a:gd name="adj2" fmla="val 17709817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</p:grp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B310277F-A78E-4FB9-9EA9-88BE4F1D585B}"/>
                </a:ext>
              </a:extLst>
            </p:cNvPr>
            <p:cNvSpPr/>
            <p:nvPr/>
          </p:nvSpPr>
          <p:spPr>
            <a:xfrm>
              <a:off x="4400007" y="4324162"/>
              <a:ext cx="886369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A92CF92B-C212-4542-83AE-A0058B5BB5EA}"/>
                </a:ext>
              </a:extLst>
            </p:cNvPr>
            <p:cNvSpPr/>
            <p:nvPr/>
          </p:nvSpPr>
          <p:spPr>
            <a:xfrm>
              <a:off x="4533357" y="4542116"/>
              <a:ext cx="619670" cy="150699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  <a:effectLst>
              <a:outerShdw blurRad="152400" dist="381000" dir="5400000" sx="70000" sy="70000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63B4374-5C0D-461F-B3BD-78D99614D36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72677" y="2844800"/>
              <a:ext cx="161562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BC6FDE7-AEA1-4230-8433-4C088A0FF5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78548" y="3618567"/>
              <a:ext cx="528128" cy="0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C4D1021D-07C7-4331-8FF6-36980A30978B}"/>
                </a:ext>
              </a:extLst>
            </p:cNvPr>
            <p:cNvGrpSpPr/>
            <p:nvPr/>
          </p:nvGrpSpPr>
          <p:grpSpPr>
            <a:xfrm>
              <a:off x="4203288" y="2479090"/>
              <a:ext cx="436874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13B7FE99-95CF-45D5-966B-87A979B9343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71BBA69B-19FF-4ADB-A739-AD8136A5F0A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FD1D86B-562B-40B2-8E46-34233EFEE7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8904" y="2844800"/>
              <a:ext cx="142425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388C17BD-16A1-43C5-BFFA-2FF9174719E1}"/>
                </a:ext>
              </a:extLst>
            </p:cNvPr>
            <p:cNvSpPr/>
            <p:nvPr/>
          </p:nvSpPr>
          <p:spPr>
            <a:xfrm>
              <a:off x="4355556" y="4106208"/>
              <a:ext cx="975271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1B3B910E-ACFC-4F28-8E28-F02E1588B87E}"/>
                </a:ext>
              </a:extLst>
            </p:cNvPr>
            <p:cNvGrpSpPr/>
            <p:nvPr/>
          </p:nvGrpSpPr>
          <p:grpSpPr>
            <a:xfrm flipH="1">
              <a:off x="5035162" y="2479090"/>
              <a:ext cx="436872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F57772B6-06C0-4F54-AA94-D3F92DA4716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23370C1F-7876-4278-AB20-78F6CAA385E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284562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">
            <a:extLst>
              <a:ext uri="{FF2B5EF4-FFF2-40B4-BE49-F238E27FC236}">
                <a16:creationId xmlns:a16="http://schemas.microsoft.com/office/drawing/2014/main" id="{509D954E-A844-4072-A556-DE584BEB93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6" name="Code Box">
            <a:extLst>
              <a:ext uri="{FF2B5EF4-FFF2-40B4-BE49-F238E27FC236}">
                <a16:creationId xmlns:a16="http://schemas.microsoft.com/office/drawing/2014/main" id="{3278A82F-5546-4977-9F75-2A933B4159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1234" y="1931154"/>
            <a:ext cx="10949531" cy="1362846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 latinLnBrk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lang="en-US" sz="2398" b="1" noProof="1" smtClean="0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21" name="Slide Body Text">
            <a:extLst>
              <a:ext uri="{FF2B5EF4-FFF2-40B4-BE49-F238E27FC236}">
                <a16:creationId xmlns:a16="http://schemas.microsoft.com/office/drawing/2014/main" id="{04F318BE-2BAD-4677-871C-D78A4BF0CB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501" y="1196126"/>
            <a:ext cx="11811097" cy="5561124"/>
          </a:xfrm>
        </p:spPr>
        <p:txBody>
          <a:bodyPr/>
          <a:lstStyle>
            <a:lvl1pPr marL="0" indent="0" latinLnBrk="0">
              <a:buNone/>
              <a:defRPr>
                <a:solidFill>
                  <a:schemeClr val="tx1"/>
                </a:solidFill>
              </a:defRPr>
            </a:lvl1pPr>
            <a:lvl2pPr marL="609219" indent="0">
              <a:buNone/>
              <a:defRPr/>
            </a:lvl2pPr>
          </a:lstStyle>
          <a:p>
            <a:pPr lvl="0"/>
            <a:r>
              <a:rPr lang="en-US" noProof="0"/>
              <a:t>Sample source code:</a:t>
            </a:r>
          </a:p>
        </p:txBody>
      </p:sp>
      <p:sp>
        <p:nvSpPr>
          <p:cNvPr id="9" name="Rectangle Top">
            <a:extLst>
              <a:ext uri="{FF2B5EF4-FFF2-40B4-BE49-F238E27FC236}">
                <a16:creationId xmlns:a16="http://schemas.microsoft.com/office/drawing/2014/main" id="{A15CE03A-0933-4E5D-9EA1-718D4F802FFC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0" name="Logo Software University" descr="Software University logo">
            <a:extLst>
              <a:ext uri="{FF2B5EF4-FFF2-40B4-BE49-F238E27FC236}">
                <a16:creationId xmlns:a16="http://schemas.microsoft.com/office/drawing/2014/main" id="{8C01D7AF-7CBD-46E1-99F3-8EB60E838D9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1" name="Slide Title">
            <a:extLst>
              <a:ext uri="{FF2B5EF4-FFF2-40B4-BE49-F238E27FC236}">
                <a16:creationId xmlns:a16="http://schemas.microsoft.com/office/drawing/2014/main" id="{47D60833-F0A9-4F29-8C06-A963A7C8BE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100082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Bottom"/>
          <p:cNvSpPr/>
          <p:nvPr/>
        </p:nvSpPr>
        <p:spPr>
          <a:xfrm>
            <a:off x="2" y="6264000"/>
            <a:ext cx="12192000" cy="594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6750ECE4-94E0-469B-B8E4-562792823B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62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bg2"/>
                </a:solidFill>
              </a:defRPr>
            </a:lvl1pPr>
          </a:lstStyle>
          <a:p>
            <a:fld id="{2BF067CD-8E6B-4360-9AA8-C5DF2A48A6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Oval Logo Holder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Logo Software University Down" descr="Software University logo">
            <a:extLst>
              <a:ext uri="{FF2B5EF4-FFF2-40B4-BE49-F238E27FC236}">
                <a16:creationId xmlns:a16="http://schemas.microsoft.com/office/drawing/2014/main" id="{7028D2F0-1E67-414B-A93D-D3F8F131A13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551" y="5206773"/>
            <a:ext cx="958900" cy="1184869"/>
          </a:xfrm>
          <a:prstGeom prst="rect">
            <a:avLst/>
          </a:prstGeom>
        </p:spPr>
      </p:pic>
      <p:sp>
        <p:nvSpPr>
          <p:cNvPr id="10" name="Text Placeholder Right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56000" y="1195931"/>
            <a:ext cx="5545597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9" name="Text Placeholder Left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5931"/>
            <a:ext cx="5545598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E03301DA-D0AF-46FD-8740-2F761250203A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4" name="Logo Software University" descr="Software University logo">
            <a:extLst>
              <a:ext uri="{FF2B5EF4-FFF2-40B4-BE49-F238E27FC236}">
                <a16:creationId xmlns:a16="http://schemas.microsoft.com/office/drawing/2014/main" id="{19A67BB9-D880-4EAD-B90E-89C4219BFC0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5" name="Slide Title">
            <a:extLst>
              <a:ext uri="{FF2B5EF4-FFF2-40B4-BE49-F238E27FC236}">
                <a16:creationId xmlns:a16="http://schemas.microsoft.com/office/drawing/2014/main" id="{EA9A94D1-F9F6-4D7B-85E3-896A987B6A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30440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>
            <a:extLst>
              <a:ext uri="{FF2B5EF4-FFF2-40B4-BE49-F238E27FC236}">
                <a16:creationId xmlns:a16="http://schemas.microsoft.com/office/drawing/2014/main" id="{F888EE71-82B3-40F1-A63F-7417422FB4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44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4" name="Text Placeholder Body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69002" y="1353866"/>
            <a:ext cx="7426234" cy="5219931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Picture Placeholder Left"/>
          <p:cNvSpPr>
            <a:spLocks noGrp="1"/>
          </p:cNvSpPr>
          <p:nvPr>
            <p:ph type="pic" idx="1" hasCustomPrompt="1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 latinLnBrk="0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noProof="0"/>
              <a:t>Your Picture Here</a:t>
            </a:r>
          </a:p>
        </p:txBody>
      </p:sp>
      <p:sp>
        <p:nvSpPr>
          <p:cNvPr id="3" name="Rectangle Left Second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Left First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Down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Rectangle Top">
            <a:extLst>
              <a:ext uri="{FF2B5EF4-FFF2-40B4-BE49-F238E27FC236}">
                <a16:creationId xmlns:a16="http://schemas.microsoft.com/office/drawing/2014/main" id="{274B8F05-DFCE-47BD-BAFD-DF93E1A63BDD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Logo Software University" descr="Software University logo">
            <a:extLst>
              <a:ext uri="{FF2B5EF4-FFF2-40B4-BE49-F238E27FC236}">
                <a16:creationId xmlns:a16="http://schemas.microsoft.com/office/drawing/2014/main" id="{233CBB95-791E-4630-B3D9-FADFCE7BCF5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3" name="Slide Title">
            <a:extLst>
              <a:ext uri="{FF2B5EF4-FFF2-40B4-BE49-F238E27FC236}">
                <a16:creationId xmlns:a16="http://schemas.microsoft.com/office/drawing/2014/main" id="{3F218E34-55D7-4290-BFE4-80F31F9415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377401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Background" descr="SoftUni Background">
            <a:extLst>
              <a:ext uri="{FF2B5EF4-FFF2-40B4-BE49-F238E27FC236}">
                <a16:creationId xmlns:a16="http://schemas.microsoft.com/office/drawing/2014/main" id="{5BE90A63-DDD9-4B3B-A234-DF69B9BC81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/>
          <a:srcRect b="1672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11" name="Slide Body Text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04" y="1138844"/>
            <a:ext cx="11804830" cy="553015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10" name="Slide Title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11804829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78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89" r:id="rId2"/>
    <p:sldLayoutId id="2147483681" r:id="rId3"/>
    <p:sldLayoutId id="2147483691" r:id="rId4"/>
    <p:sldLayoutId id="2147483680" r:id="rId5"/>
    <p:sldLayoutId id="2147483688" r:id="rId6"/>
    <p:sldLayoutId id="2147483684" r:id="rId7"/>
    <p:sldLayoutId id="2147483683" r:id="rId8"/>
    <p:sldLayoutId id="2147483685" r:id="rId9"/>
    <p:sldLayoutId id="2147483686" r:id="rId10"/>
    <p:sldLayoutId id="2147483687" r:id="rId11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0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36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803275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25571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1700213" indent="-352425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058988" indent="-26670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oftuni.b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judge.softuni.bg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judge.softuni.bg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0.png"/><Relationship Id="rId4" Type="http://schemas.openxmlformats.org/officeDocument/2006/relationships/hyperlink" Target="https://softuni.bg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gi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courses/programming-basics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9.png"/><Relationship Id="rId4" Type="http://schemas.openxmlformats.org/officeDocument/2006/relationships/hyperlink" Target="https://softuni.bg/forum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trainings/2768/programming-basics-with-c-sharp-february-2020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ntroprogramming.info/intro-csharp-book/" TargetMode="External"/><Relationship Id="rId2" Type="http://schemas.openxmlformats.org/officeDocument/2006/relationships/hyperlink" Target="https://csharp-book.softuni.bg/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ntroprogramming.info/intro-csharp-book/" TargetMode="External"/><Relationship Id="rId2" Type="http://schemas.openxmlformats.org/officeDocument/2006/relationships/hyperlink" Target="http://www.introprogramming.info/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3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isualstudio.com/" TargetMode="External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softuni.bg/trainings/resources/officedocument/38313/%D0%B8%D0%BD%D1%81%D1%82%D1%80%D1%83%D0%BA%D1%86%D0%B8%D0%B8-%D0%B7%D0%B0-%D0%B8%D0%BD%D1%81%D1%82%D0%B0%D0%BB%D0%B0%D1%86%D0%B8%D1%8F-%D0%BD%D0%B0-visual-studio-community-programming-basics-with-csharp-april-2019/2330" TargetMode="External"/><Relationship Id="rId5" Type="http://schemas.openxmlformats.org/officeDocument/2006/relationships/hyperlink" Target="https://dotnetfiddle.net/" TargetMode="External"/><Relationship Id="rId4" Type="http://schemas.openxmlformats.org/officeDocument/2006/relationships/hyperlink" Target="http://www.monodevelop.com/download/" TargetMode="Externa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hyperlink" Target="http://www.xs-software.com/" TargetMode="External"/><Relationship Id="rId18" Type="http://schemas.openxmlformats.org/officeDocument/2006/relationships/image" Target="../media/image52.png"/><Relationship Id="rId26" Type="http://schemas.openxmlformats.org/officeDocument/2006/relationships/image" Target="../media/image56.png"/><Relationship Id="rId3" Type="http://schemas.openxmlformats.org/officeDocument/2006/relationships/hyperlink" Target="http://www.infragistics.com/" TargetMode="External"/><Relationship Id="rId21" Type="http://schemas.openxmlformats.org/officeDocument/2006/relationships/hyperlink" Target="https://motion-software.com/" TargetMode="External"/><Relationship Id="rId7" Type="http://schemas.openxmlformats.org/officeDocument/2006/relationships/hyperlink" Target="https://netpeak.bg/" TargetMode="External"/><Relationship Id="rId12" Type="http://schemas.openxmlformats.org/officeDocument/2006/relationships/image" Target="../media/image49.png"/><Relationship Id="rId17" Type="http://schemas.openxmlformats.org/officeDocument/2006/relationships/hyperlink" Target="http://www.postbank.bg/" TargetMode="External"/><Relationship Id="rId25" Type="http://schemas.openxmlformats.org/officeDocument/2006/relationships/hyperlink" Target="https://www.superhosting.bg/?gclid=CjwKCAjw5fzrBRASEiwAD2OSV2HM9vD3KXFwexq_hE27VNo1Gx0yBWBbYg7Ef677GKVaQu7Vn2bX7hoCIkoQAvD_BwE" TargetMode="External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51.png"/><Relationship Id="rId20" Type="http://schemas.openxmlformats.org/officeDocument/2006/relationships/image" Target="../media/image5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6.png"/><Relationship Id="rId11" Type="http://schemas.openxmlformats.org/officeDocument/2006/relationships/hyperlink" Target="http://www.telenor.bg/" TargetMode="External"/><Relationship Id="rId24" Type="http://schemas.openxmlformats.org/officeDocument/2006/relationships/image" Target="../media/image55.jpeg"/><Relationship Id="rId5" Type="http://schemas.openxmlformats.org/officeDocument/2006/relationships/hyperlink" Target="https://www.indeavr.com/en" TargetMode="External"/><Relationship Id="rId15" Type="http://schemas.openxmlformats.org/officeDocument/2006/relationships/hyperlink" Target="https://www.sbtech.com/" TargetMode="External"/><Relationship Id="rId23" Type="http://schemas.openxmlformats.org/officeDocument/2006/relationships/hyperlink" Target="https://stemo.bg/en/" TargetMode="External"/><Relationship Id="rId10" Type="http://schemas.openxmlformats.org/officeDocument/2006/relationships/image" Target="../media/image48.png"/><Relationship Id="rId19" Type="http://schemas.openxmlformats.org/officeDocument/2006/relationships/hyperlink" Target="http://smartit.bg/" TargetMode="External"/><Relationship Id="rId4" Type="http://schemas.openxmlformats.org/officeDocument/2006/relationships/image" Target="../media/image45.png"/><Relationship Id="rId9" Type="http://schemas.openxmlformats.org/officeDocument/2006/relationships/hyperlink" Target="https://www.softwaregroup.com/" TargetMode="External"/><Relationship Id="rId14" Type="http://schemas.openxmlformats.org/officeDocument/2006/relationships/image" Target="../media/image50.png"/><Relationship Id="rId22" Type="http://schemas.openxmlformats.org/officeDocument/2006/relationships/image" Target="../media/image5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jpeg"/><Relationship Id="rId3" Type="http://schemas.openxmlformats.org/officeDocument/2006/relationships/hyperlink" Target="https://www.is-bg.net/" TargetMode="External"/><Relationship Id="rId7" Type="http://schemas.openxmlformats.org/officeDocument/2006/relationships/hyperlink" Target="http://www.world-of-myths.com/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8.png"/><Relationship Id="rId5" Type="http://schemas.openxmlformats.org/officeDocument/2006/relationships/hyperlink" Target="https://www.onebitsoftware.net/" TargetMode="External"/><Relationship Id="rId10" Type="http://schemas.openxmlformats.org/officeDocument/2006/relationships/image" Target="../media/image60.gif"/><Relationship Id="rId4" Type="http://schemas.openxmlformats.org/officeDocument/2006/relationships/image" Target="../media/image57.jpeg"/><Relationship Id="rId9" Type="http://schemas.openxmlformats.org/officeDocument/2006/relationships/hyperlink" Target="https://www.lukanet.com/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1.png"/><Relationship Id="rId4" Type="http://schemas.openxmlformats.org/officeDocument/2006/relationships/hyperlink" Target="https://softuni.bg/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Relationship Id="rId6" Type="http://schemas.openxmlformats.org/officeDocument/2006/relationships/hyperlink" Target="https://forum.softuni.bg/" TargetMode="External"/><Relationship Id="rId5" Type="http://schemas.openxmlformats.org/officeDocument/2006/relationships/hyperlink" Target="https://www.facebook.com/SoftwareUniversity" TargetMode="External"/><Relationship Id="rId4" Type="http://schemas.openxmlformats.org/officeDocument/2006/relationships/hyperlink" Target="https://softuni.foundation/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bg-BG" dirty="0"/>
              <a:t>Откриване на курса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Основи на програмирането</a:t>
            </a:r>
            <a:r>
              <a:rPr lang="en-US" dirty="0"/>
              <a:t> 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7"/>
          </p:nvPr>
        </p:nvSpPr>
        <p:spPr>
          <a:xfrm>
            <a:off x="8643191" y="5931641"/>
            <a:ext cx="2950749" cy="351754"/>
          </a:xfrm>
        </p:spPr>
        <p:txBody>
          <a:bodyPr/>
          <a:lstStyle/>
          <a:p>
            <a:r>
              <a:rPr lang="bg-BG" sz="1800" dirty="0"/>
              <a:t>Софтуерен университет</a:t>
            </a:r>
            <a:endParaRPr lang="en-US" sz="18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920CAD-4D33-470F-87FF-6E4C222A90D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643191" y="6283395"/>
            <a:ext cx="2950749" cy="351754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hlinkClick r:id="rId3"/>
              </a:rPr>
              <a:t>www.softuni.bg</a:t>
            </a:r>
            <a:endParaRPr lang="bg-BG" dirty="0">
              <a:solidFill>
                <a:schemeClr val="bg1"/>
              </a:solidFill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EA8F4FB-BB44-48ED-8C9C-7C2A71BFFF5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bg-BG" dirty="0"/>
              <a:t>СофтУни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0B4D3B5-E13C-4408-A045-3127D44360D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72560" y="5368868"/>
            <a:ext cx="3204342" cy="444536"/>
          </a:xfrm>
        </p:spPr>
        <p:txBody>
          <a:bodyPr/>
          <a:lstStyle/>
          <a:p>
            <a:r>
              <a:rPr lang="bg-BG" dirty="0"/>
              <a:t>Преподавателски екип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FB690BE-C0F6-4280-AB59-3B1BE24780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008" y="2533321"/>
            <a:ext cx="2212117" cy="55174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960EE75-22CD-4275-92FC-B67AAA5CCDE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173" y="1981200"/>
            <a:ext cx="2601785" cy="279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261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type="body" sz="quarter" idx="10"/>
          </p:nvPr>
        </p:nvSpPr>
        <p:spPr>
          <a:xfrm>
            <a:off x="315157" y="1559512"/>
            <a:ext cx="7670843" cy="458787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bg-BG" sz="3600" b="1" dirty="0">
                <a:solidFill>
                  <a:schemeClr val="tx2"/>
                </a:solidFill>
              </a:rPr>
              <a:t>Саня Касърова</a:t>
            </a:r>
            <a:endParaRPr lang="en-US" sz="3600" b="1" dirty="0">
              <a:solidFill>
                <a:schemeClr val="tx2"/>
              </a:solidFill>
            </a:endParaRPr>
          </a:p>
          <a:p>
            <a:pPr marL="609494" lvl="2" indent="-304747">
              <a:lnSpc>
                <a:spcPct val="100000"/>
              </a:lnSpc>
              <a:buClr>
                <a:schemeClr val="tx1"/>
              </a:buClr>
              <a:buSzPct val="100000"/>
            </a:pPr>
            <a:r>
              <a:rPr lang="ru-RU" sz="3200" dirty="0">
                <a:solidFill>
                  <a:schemeClr val="tx2"/>
                </a:solidFill>
              </a:rPr>
              <a:t>Студент – Софтуерно инженерство в </a:t>
            </a:r>
            <a:r>
              <a:rPr lang="en-US" sz="3200" dirty="0">
                <a:solidFill>
                  <a:schemeClr val="tx2"/>
                </a:solidFill>
              </a:rPr>
              <a:t/>
            </a:r>
            <a:br>
              <a:rPr lang="en-US" sz="3200" dirty="0">
                <a:solidFill>
                  <a:schemeClr val="tx2"/>
                </a:solidFill>
              </a:rPr>
            </a:br>
            <a:r>
              <a:rPr lang="ru-RU" sz="3200" dirty="0">
                <a:solidFill>
                  <a:schemeClr val="tx2"/>
                </a:solidFill>
              </a:rPr>
              <a:t>СофтУни, Математика и информатика </a:t>
            </a:r>
            <a:br>
              <a:rPr lang="ru-RU" sz="3200" dirty="0">
                <a:solidFill>
                  <a:schemeClr val="tx2"/>
                </a:solidFill>
              </a:rPr>
            </a:br>
            <a:r>
              <a:rPr lang="ru-RU" sz="3200" dirty="0">
                <a:solidFill>
                  <a:schemeClr val="tx2"/>
                </a:solidFill>
              </a:rPr>
              <a:t>в СУ</a:t>
            </a:r>
            <a:endParaRPr lang="en-US" sz="3200" dirty="0">
              <a:solidFill>
                <a:schemeClr val="tx2"/>
              </a:solidFill>
            </a:endParaRPr>
          </a:p>
          <a:p>
            <a:pPr marL="609494" lvl="2" indent="-304747">
              <a:lnSpc>
                <a:spcPct val="100000"/>
              </a:lnSpc>
              <a:buClr>
                <a:schemeClr val="tx1"/>
              </a:buClr>
              <a:buSzPct val="100000"/>
            </a:pPr>
            <a:r>
              <a:rPr lang="bg-BG" sz="3200" dirty="0">
                <a:solidFill>
                  <a:schemeClr val="tx2"/>
                </a:solidFill>
              </a:rPr>
              <a:t>Ръководител на </a:t>
            </a:r>
            <a:r>
              <a:rPr lang="en-US" sz="3200" dirty="0">
                <a:solidFill>
                  <a:schemeClr val="tx2"/>
                </a:solidFill>
              </a:rPr>
              <a:t>Programming Basics</a:t>
            </a:r>
            <a:endParaRPr lang="bg-BG" sz="3200" dirty="0">
              <a:solidFill>
                <a:schemeClr val="tx2"/>
              </a:solidFill>
            </a:endParaRPr>
          </a:p>
          <a:p>
            <a:pPr marL="609494" lvl="2" indent="-304747">
              <a:lnSpc>
                <a:spcPct val="100000"/>
              </a:lnSpc>
              <a:buClr>
                <a:schemeClr val="tx1"/>
              </a:buClr>
              <a:buSzPct val="100000"/>
            </a:pPr>
            <a:r>
              <a:rPr lang="bg-BG" sz="3200" dirty="0">
                <a:solidFill>
                  <a:schemeClr val="tx2"/>
                </a:solidFill>
              </a:rPr>
              <a:t>Преподавател в СофтУни </a:t>
            </a:r>
          </a:p>
          <a:p>
            <a:pPr marL="609494" lvl="2" indent="-304747">
              <a:lnSpc>
                <a:spcPct val="100000"/>
              </a:lnSpc>
              <a:buClr>
                <a:schemeClr val="tx1"/>
              </a:buClr>
              <a:buSzPct val="100000"/>
            </a:pPr>
            <a:r>
              <a:rPr lang="bg-BG" sz="3200" dirty="0">
                <a:solidFill>
                  <a:schemeClr val="tx2"/>
                </a:solidFill>
              </a:rPr>
              <a:t>Интереси в </a:t>
            </a:r>
            <a:r>
              <a:rPr lang="en-US" sz="3200" dirty="0">
                <a:solidFill>
                  <a:schemeClr val="tx2"/>
                </a:solidFill>
              </a:rPr>
              <a:t>C#, HTML &amp; CSS, JS</a:t>
            </a:r>
            <a:endParaRPr lang="bg-BG" sz="3200" dirty="0">
              <a:solidFill>
                <a:schemeClr val="tx2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Преподаватели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7B61C3C-050B-490B-9212-FD2F9D8264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6000" y="1576869"/>
            <a:ext cx="3160758" cy="370426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Slide Number">
            <a:extLst>
              <a:ext uri="{FF2B5EF4-FFF2-40B4-BE49-F238E27FC236}">
                <a16:creationId xmlns:a16="http://schemas.microsoft.com/office/drawing/2014/main" id="{4E532D7D-37E4-4698-9052-6E6803530BD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07983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7BB002B-ED12-4D37-943B-9C9BBD4805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1" y="1337389"/>
            <a:ext cx="2709775" cy="2709775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B691A9D6-E955-4D47-B977-90307BE0792C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/>
              <a:t>Основи на програмирането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60693A81-BA5D-4F25-80C7-2CA2B5C82766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/>
              <a:t>Домашни, изпити и оценяване</a:t>
            </a:r>
          </a:p>
        </p:txBody>
      </p:sp>
    </p:spTree>
    <p:extLst>
      <p:ext uri="{BB962C8B-B14F-4D97-AF65-F5344CB8AC3E}">
        <p14:creationId xmlns:p14="http://schemas.microsoft.com/office/powerpoint/2010/main" val="284629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EB9688-3BF8-45AB-B6BA-0077631A508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91000" y="1121143"/>
            <a:ext cx="9904234" cy="5546589"/>
          </a:xfrm>
        </p:spPr>
        <p:txBody>
          <a:bodyPr>
            <a:normAutofit/>
          </a:bodyPr>
          <a:lstStyle/>
          <a:p>
            <a:r>
              <a:rPr lang="bg-BG" dirty="0"/>
              <a:t>Упражненията са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много важни</a:t>
            </a:r>
            <a:r>
              <a:rPr lang="en-US" dirty="0"/>
              <a:t>!</a:t>
            </a:r>
          </a:p>
          <a:p>
            <a:pPr lvl="1"/>
            <a:r>
              <a:rPr lang="bg-BG" dirty="0"/>
              <a:t>Трябва да програмирате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всеки ден</a:t>
            </a:r>
            <a:r>
              <a:rPr lang="bg-BG" dirty="0"/>
              <a:t>!</a:t>
            </a:r>
            <a:endParaRPr lang="en-US" dirty="0"/>
          </a:p>
          <a:p>
            <a:r>
              <a:rPr lang="bg-BG" dirty="0"/>
              <a:t>Във всяко учебно занятие има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задачи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bg-BG" dirty="0"/>
              <a:t>Решаваме част от тях</a:t>
            </a:r>
            <a:r>
              <a:rPr lang="en-US" dirty="0"/>
              <a:t> </a:t>
            </a:r>
            <a:r>
              <a:rPr lang="bg-BG" dirty="0"/>
              <a:t>по време на занятие</a:t>
            </a:r>
            <a:endParaRPr lang="en-US" dirty="0"/>
          </a:p>
          <a:p>
            <a:pPr lvl="1"/>
            <a:r>
              <a:rPr lang="bg-BG" dirty="0"/>
              <a:t>Решенията трябва да бъдат предадени в срок </a:t>
            </a:r>
            <a:br>
              <a:rPr lang="bg-BG" dirty="0"/>
            </a:br>
            <a:r>
              <a:rPr lang="bg-BG" dirty="0"/>
              <a:t>от </a:t>
            </a:r>
            <a:r>
              <a:rPr lang="bg-BG" dirty="0">
                <a:solidFill>
                  <a:schemeClr val="bg1"/>
                </a:solidFill>
              </a:rPr>
              <a:t>7 дни </a:t>
            </a:r>
            <a:r>
              <a:rPr lang="bg-BG" dirty="0"/>
              <a:t>в </a:t>
            </a:r>
            <a:r>
              <a:rPr lang="en-US" dirty="0"/>
              <a:t>Judge </a:t>
            </a:r>
            <a:r>
              <a:rPr lang="bg-BG" dirty="0"/>
              <a:t>системата</a:t>
            </a:r>
            <a:r>
              <a:rPr lang="en-US" dirty="0"/>
              <a:t>: </a:t>
            </a:r>
            <a:r>
              <a:rPr lang="en-US" dirty="0">
                <a:hlinkClick r:id="rId3"/>
              </a:rPr>
              <a:t>judge.softuni.bg</a:t>
            </a:r>
            <a:r>
              <a:rPr lang="en-US" dirty="0"/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Упражнения и домашни</a:t>
            </a:r>
            <a:endParaRPr lang="en-US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6A066DE0-343D-4CE1-9C5A-CC4C9998BB1D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8076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D984D7-5EEE-41B4-BFDB-67DEB28B33B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sz="3600" dirty="0"/>
              <a:t>Всички изпити и домашни се </a:t>
            </a:r>
            <a:r>
              <a:rPr lang="bg-BG" sz="3600" dirty="0">
                <a:solidFill>
                  <a:schemeClr val="tx2">
                    <a:lumMod val="75000"/>
                  </a:schemeClr>
                </a:solidFill>
              </a:rPr>
              <a:t>тестват автоматизирано</a:t>
            </a:r>
            <a:endParaRPr lang="en-US" sz="3600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bg-BG" sz="3200" dirty="0"/>
              <a:t>През онлайн </a:t>
            </a:r>
            <a:r>
              <a:rPr lang="en-US" sz="3200" dirty="0"/>
              <a:t>Judge </a:t>
            </a:r>
            <a:r>
              <a:rPr lang="bg-BG" sz="3200" dirty="0"/>
              <a:t>система: </a:t>
            </a:r>
            <a:r>
              <a:rPr lang="en-US" sz="3200" dirty="0">
                <a:hlinkClick r:id="rId3"/>
              </a:rPr>
              <a:t>judge.softuni.bg</a:t>
            </a:r>
            <a:endParaRPr lang="en-US" sz="3200" dirty="0"/>
          </a:p>
          <a:p>
            <a:pPr lvl="1"/>
            <a:r>
              <a:rPr lang="bg-BG" sz="3200" dirty="0"/>
              <a:t>Ще я ползвате на всяко учебно занятие</a:t>
            </a:r>
            <a:endParaRPr lang="en-US" sz="3200" dirty="0"/>
          </a:p>
          <a:p>
            <a:pPr lvl="1"/>
            <a:r>
              <a:rPr lang="bg-BG" sz="3200" dirty="0"/>
              <a:t>Влиза се с вашия </a:t>
            </a:r>
            <a:r>
              <a:rPr lang="en-US" sz="3200" dirty="0">
                <a:hlinkClick r:id="rId4"/>
              </a:rPr>
              <a:t>softuni.bg</a:t>
            </a:r>
            <a:r>
              <a:rPr lang="en-US" sz="3200" dirty="0"/>
              <a:t> </a:t>
            </a:r>
            <a:r>
              <a:rPr lang="bg-BG" sz="3200" dirty="0"/>
              <a:t>акаунт</a:t>
            </a:r>
            <a:endParaRPr lang="en-US" sz="32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Система за онлайн оценяване </a:t>
            </a:r>
            <a:endParaRPr lang="en-US"/>
          </a:p>
        </p:txBody>
      </p:sp>
      <p:pic>
        <p:nvPicPr>
          <p:cNvPr id="1026" name="Picture 2" descr="Ð ÐµÐ·ÑÐ»ÑÐ°Ñ Ñ Ð¸Ð·Ð¾Ð±ÑÐ°Ð¶ÐµÐ½Ð¸Ðµ Ð·Ð° judge png">
            <a:extLst>
              <a:ext uri="{FF2B5EF4-FFF2-40B4-BE49-F238E27FC236}">
                <a16:creationId xmlns:a16="http://schemas.microsoft.com/office/drawing/2014/main" id="{5AE423BD-5ED9-454A-BF60-132DFE41A5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4414" y="3657600"/>
            <a:ext cx="236220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Number">
            <a:extLst>
              <a:ext uri="{FF2B5EF4-FFF2-40B4-BE49-F238E27FC236}">
                <a16:creationId xmlns:a16="http://schemas.microsoft.com/office/drawing/2014/main" id="{BEE2BAD4-8F9E-4E64-A50B-8AD84F2B3F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58432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D984D7-5EEE-41B4-BFDB-67DEB28B33B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vert="horz" lIns="108000" tIns="36000" rIns="108000" bIns="36000" rtlCol="0" anchor="t">
            <a:normAutofit/>
          </a:bodyPr>
          <a:lstStyle/>
          <a:p>
            <a:pPr marL="456565" indent="-456565"/>
            <a:r>
              <a:rPr lang="bg-BG" sz="3200" dirty="0"/>
              <a:t>Качвате </a:t>
            </a:r>
            <a:r>
              <a:rPr lang="bg-BG" sz="3200" dirty="0">
                <a:solidFill>
                  <a:schemeClr val="tx2">
                    <a:lumMod val="75000"/>
                  </a:schemeClr>
                </a:solidFill>
              </a:rPr>
              <a:t>сорс кода </a:t>
            </a:r>
            <a:r>
              <a:rPr lang="en-US" sz="3200" dirty="0"/>
              <a:t>(</a:t>
            </a:r>
            <a:r>
              <a:rPr lang="bg-BG" sz="3200" dirty="0"/>
              <a:t>програмата)</a:t>
            </a:r>
            <a:endParaRPr lang="en-US" sz="3200" dirty="0">
              <a:cs typeface="Calibri"/>
            </a:endParaRPr>
          </a:p>
          <a:p>
            <a:pPr marL="456565" indent="-456565"/>
            <a:r>
              <a:rPr lang="bg-BG" sz="3200" dirty="0"/>
              <a:t>Програмата се проверява с </a:t>
            </a:r>
            <a:r>
              <a:rPr lang="bg-BG" sz="3200" dirty="0">
                <a:cs typeface="Calibri"/>
              </a:rPr>
              <a:t/>
            </a:r>
            <a:br>
              <a:rPr lang="bg-BG" sz="3200" dirty="0">
                <a:cs typeface="Calibri"/>
              </a:rPr>
            </a:br>
            <a:r>
              <a:rPr lang="bg-BG" sz="3200" dirty="0"/>
              <a:t>поредица </a:t>
            </a:r>
            <a:r>
              <a:rPr lang="bg-BG" sz="3200" dirty="0">
                <a:solidFill>
                  <a:schemeClr val="tx2">
                    <a:lumMod val="75000"/>
                  </a:schemeClr>
                </a:solidFill>
              </a:rPr>
              <a:t>тестове</a:t>
            </a:r>
            <a:endParaRPr lang="bg-BG" sz="3200" dirty="0">
              <a:solidFill>
                <a:schemeClr val="tx2">
                  <a:lumMod val="75000"/>
                </a:schemeClr>
              </a:solidFill>
              <a:cs typeface="Calibri"/>
            </a:endParaRPr>
          </a:p>
          <a:p>
            <a:pPr marL="456565" indent="-456565"/>
            <a:r>
              <a:rPr lang="bg-BG" sz="3200" dirty="0"/>
              <a:t>За всеки успешен </a:t>
            </a:r>
            <a:r>
              <a:rPr lang="bg-BG" sz="3200" dirty="0">
                <a:cs typeface="Calibri"/>
              </a:rPr>
              <a:t/>
            </a:r>
            <a:br>
              <a:rPr lang="bg-BG" sz="3200" dirty="0">
                <a:cs typeface="Calibri"/>
              </a:rPr>
            </a:br>
            <a:r>
              <a:rPr lang="bg-BG" sz="3200" dirty="0"/>
              <a:t>тест получавате </a:t>
            </a:r>
            <a:r>
              <a:rPr lang="bg-BG" sz="3200" dirty="0">
                <a:solidFill>
                  <a:schemeClr val="tx2">
                    <a:lumMod val="75000"/>
                  </a:schemeClr>
                </a:solidFill>
              </a:rPr>
              <a:t>точки</a:t>
            </a:r>
            <a:endParaRPr lang="en-US" sz="3200" dirty="0">
              <a:solidFill>
                <a:schemeClr val="tx2">
                  <a:lumMod val="75000"/>
                </a:schemeClr>
              </a:solidFill>
              <a:cs typeface="Calibri"/>
            </a:endParaRPr>
          </a:p>
          <a:p>
            <a:pPr marL="456565" indent="-456565"/>
            <a:endParaRPr lang="bg-BG" dirty="0">
              <a:cs typeface="Calibri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3950" dirty="0"/>
              <a:t>Как работи тестването в</a:t>
            </a:r>
            <a:r>
              <a:rPr lang="en-US" sz="3950" dirty="0"/>
              <a:t> Judge </a:t>
            </a:r>
            <a:r>
              <a:rPr lang="bg-BG" sz="3950" dirty="0"/>
              <a:t>системата</a:t>
            </a:r>
            <a:r>
              <a:rPr lang="en-US" sz="3950" dirty="0"/>
              <a:t>?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82B0A7A-A46A-47C8-A726-420D149102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3400" y="4239223"/>
            <a:ext cx="2081100" cy="74244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6EAFE43-B6AE-42AE-B488-6E7B040E943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6002" y="2639146"/>
            <a:ext cx="6554180" cy="3858992"/>
          </a:xfrm>
          <a:prstGeom prst="rect">
            <a:avLst/>
          </a:prstGeom>
        </p:spPr>
      </p:pic>
      <p:sp>
        <p:nvSpPr>
          <p:cNvPr id="10" name="Slide Number">
            <a:extLst>
              <a:ext uri="{FF2B5EF4-FFF2-40B4-BE49-F238E27FC236}">
                <a16:creationId xmlns:a16="http://schemas.microsoft.com/office/drawing/2014/main" id="{AE9431A2-D229-4D4A-821E-5717DD6DED9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48923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Онлайн практически изпит</a:t>
            </a:r>
            <a:endParaRPr lang="en-US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1DA3A26-7C67-44DE-8FD8-FD60FBF1D4A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bg-BG" dirty="0">
                <a:solidFill>
                  <a:schemeClr val="tx1">
                    <a:lumMod val="75000"/>
                  </a:schemeClr>
                </a:solidFill>
              </a:rPr>
              <a:t>Курсът "Основи на програмирането" завършва</a:t>
            </a:r>
            <a:br>
              <a:rPr lang="bg-BG" dirty="0">
                <a:solidFill>
                  <a:schemeClr val="tx1">
                    <a:lumMod val="75000"/>
                  </a:schemeClr>
                </a:solidFill>
              </a:rPr>
            </a:br>
            <a:r>
              <a:rPr lang="bg-BG" dirty="0">
                <a:solidFill>
                  <a:schemeClr val="tx1">
                    <a:lumMod val="75000"/>
                  </a:schemeClr>
                </a:solidFill>
              </a:rPr>
              <a:t>с онлайн практически изпит – </a:t>
            </a:r>
            <a:r>
              <a:rPr lang="bg-BG" dirty="0">
                <a:solidFill>
                  <a:schemeClr val="bg1"/>
                </a:solidFill>
              </a:rPr>
              <a:t>9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bg-BG" dirty="0">
                <a:solidFill>
                  <a:schemeClr val="bg1"/>
                </a:solidFill>
              </a:rPr>
              <a:t>и </a:t>
            </a:r>
            <a:r>
              <a:rPr lang="bg-BG" dirty="0" smtClean="0">
                <a:solidFill>
                  <a:schemeClr val="bg1"/>
                </a:solidFill>
              </a:rPr>
              <a:t>10 </a:t>
            </a:r>
            <a:r>
              <a:rPr lang="bg-BG" dirty="0">
                <a:solidFill>
                  <a:schemeClr val="bg1"/>
                </a:solidFill>
              </a:rPr>
              <a:t>май</a:t>
            </a:r>
          </a:p>
          <a:p>
            <a:pPr lvl="1">
              <a:lnSpc>
                <a:spcPct val="100000"/>
              </a:lnSpc>
            </a:pPr>
            <a:r>
              <a:rPr lang="bg-BG" sz="2200" dirty="0"/>
              <a:t>Срок ранно плащане – </a:t>
            </a:r>
            <a:r>
              <a:rPr lang="en-US" sz="2200" dirty="0">
                <a:solidFill>
                  <a:schemeClr val="bg1"/>
                </a:solidFill>
              </a:rPr>
              <a:t>23 </a:t>
            </a:r>
            <a:r>
              <a:rPr lang="bg-BG" sz="2200" dirty="0">
                <a:solidFill>
                  <a:schemeClr val="bg1"/>
                </a:solidFill>
              </a:rPr>
              <a:t>март </a:t>
            </a:r>
            <a:r>
              <a:rPr lang="bg-BG" sz="2200" dirty="0"/>
              <a:t>(50лв)</a:t>
            </a:r>
          </a:p>
          <a:p>
            <a:pPr lvl="0">
              <a:lnSpc>
                <a:spcPct val="100000"/>
              </a:lnSpc>
            </a:pP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6 задачи </a:t>
            </a:r>
            <a:r>
              <a:rPr lang="bg-BG" dirty="0"/>
              <a:t>за 4 часа в </a:t>
            </a:r>
            <a:r>
              <a:rPr lang="en-US" dirty="0"/>
              <a:t>judge </a:t>
            </a:r>
            <a:r>
              <a:rPr lang="bg-BG" dirty="0"/>
              <a:t>системата</a:t>
            </a:r>
            <a:endParaRPr lang="en-US" dirty="0"/>
          </a:p>
          <a:p>
            <a:pPr marL="800100" lvl="1" indent="-422275">
              <a:lnSpc>
                <a:spcPct val="100000"/>
              </a:lnSpc>
              <a:buFont typeface="+mj-lt"/>
              <a:buAutoNum type="arabicPeriod"/>
            </a:pPr>
            <a:r>
              <a:rPr lang="bg-BG" sz="2400" dirty="0"/>
              <a:t>Задача с прости операции и пресмятания</a:t>
            </a:r>
          </a:p>
          <a:p>
            <a:pPr marL="800100" lvl="1" indent="-422275">
              <a:lnSpc>
                <a:spcPct val="100000"/>
              </a:lnSpc>
              <a:buFont typeface="+mj-lt"/>
              <a:buAutoNum type="arabicPeriod"/>
            </a:pPr>
            <a:r>
              <a:rPr lang="bg-BG" sz="2400" dirty="0"/>
              <a:t>Задача с проверки</a:t>
            </a:r>
            <a:endParaRPr lang="en-US" sz="2400" dirty="0"/>
          </a:p>
          <a:p>
            <a:pPr marL="800100" lvl="1" indent="-422275">
              <a:lnSpc>
                <a:spcPct val="100000"/>
              </a:lnSpc>
              <a:buFont typeface="+mj-lt"/>
              <a:buAutoNum type="arabicPeriod"/>
            </a:pPr>
            <a:r>
              <a:rPr lang="bg-BG" sz="2400" dirty="0"/>
              <a:t>Задача с по-сложни проверки</a:t>
            </a:r>
            <a:endParaRPr lang="en-US" sz="2400" dirty="0"/>
          </a:p>
          <a:p>
            <a:pPr marL="800100" lvl="1" indent="-422275">
              <a:lnSpc>
                <a:spcPct val="100000"/>
              </a:lnSpc>
              <a:buFont typeface="+mj-lt"/>
              <a:buAutoNum type="arabicPeriod"/>
            </a:pPr>
            <a:r>
              <a:rPr lang="bg-BG" sz="2400" dirty="0"/>
              <a:t>Задача с цикли</a:t>
            </a:r>
            <a:endParaRPr lang="en-US" sz="2400" dirty="0"/>
          </a:p>
          <a:p>
            <a:pPr marL="800100" lvl="1" indent="-422275">
              <a:lnSpc>
                <a:spcPct val="100000"/>
              </a:lnSpc>
              <a:buFont typeface="+mj-lt"/>
              <a:buAutoNum type="arabicPeriod"/>
            </a:pPr>
            <a:r>
              <a:rPr lang="bg-BG" sz="2400" dirty="0"/>
              <a:t>Задача с цикли</a:t>
            </a:r>
            <a:endParaRPr lang="en-US" sz="2400" dirty="0"/>
          </a:p>
          <a:p>
            <a:pPr marL="800100" lvl="1" indent="-422275">
              <a:lnSpc>
                <a:spcPct val="100000"/>
              </a:lnSpc>
              <a:buFont typeface="+mj-lt"/>
              <a:buAutoNum type="arabicPeriod"/>
            </a:pPr>
            <a:r>
              <a:rPr lang="bg-BG" sz="2400" dirty="0"/>
              <a:t>Задача с вложени цикли</a:t>
            </a:r>
            <a:endParaRPr lang="en-US" sz="2400" dirty="0"/>
          </a:p>
          <a:p>
            <a:endParaRPr lang="bg-BG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378E31E-907D-4682-B0A2-59B5BEB4CC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1601" y="3434171"/>
            <a:ext cx="2888293" cy="3040308"/>
          </a:xfrm>
          <a:prstGeom prst="rect">
            <a:avLst/>
          </a:prstGeom>
        </p:spPr>
      </p:pic>
      <p:sp>
        <p:nvSpPr>
          <p:cNvPr id="7" name="Slide Number">
            <a:extLst>
              <a:ext uri="{FF2B5EF4-FFF2-40B4-BE49-F238E27FC236}">
                <a16:creationId xmlns:a16="http://schemas.microsoft.com/office/drawing/2014/main" id="{AA161240-E659-4978-85BA-616E9C1B9354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2404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Онлайн теоретичен изпит</a:t>
            </a:r>
            <a:endParaRPr lang="en-US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1DA3A26-7C67-44DE-8FD8-FD60FBF1D4A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28800" y="1121144"/>
            <a:ext cx="10134600" cy="527604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bg-BG" dirty="0">
                <a:solidFill>
                  <a:schemeClr val="tx1">
                    <a:lumMod val="75000"/>
                  </a:schemeClr>
                </a:solidFill>
              </a:rPr>
              <a:t>Онлайн </a:t>
            </a:r>
            <a:r>
              <a:rPr lang="bg-BG" dirty="0"/>
              <a:t>теоретичен</a:t>
            </a:r>
            <a:r>
              <a:rPr lang="bg-BG" dirty="0">
                <a:solidFill>
                  <a:schemeClr val="tx1">
                    <a:lumMod val="75000"/>
                  </a:schemeClr>
                </a:solidFill>
              </a:rPr>
              <a:t> изпит:</a:t>
            </a:r>
            <a:r>
              <a:rPr lang="bg-BG">
                <a:solidFill>
                  <a:schemeClr val="tx1">
                    <a:lumMod val="75000"/>
                  </a:schemeClr>
                </a:solidFill>
              </a:rPr>
              <a:t/>
            </a:r>
            <a:br>
              <a:rPr lang="bg-BG">
                <a:solidFill>
                  <a:schemeClr val="tx1">
                    <a:lumMod val="75000"/>
                  </a:schemeClr>
                </a:solidFill>
              </a:rPr>
            </a:br>
            <a:r>
              <a:rPr lang="bg-BG" smtClean="0">
                <a:solidFill>
                  <a:schemeClr val="bg1"/>
                </a:solidFill>
              </a:rPr>
              <a:t>7 и 8 май</a:t>
            </a:r>
            <a:endParaRPr lang="bg-BG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15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 въпроса </a:t>
            </a:r>
            <a:r>
              <a:rPr lang="bg-BG" dirty="0"/>
              <a:t>за 30 минути в </a:t>
            </a:r>
            <a:r>
              <a:rPr lang="en-US" dirty="0"/>
              <a:t>quiz </a:t>
            </a:r>
            <a:r>
              <a:rPr lang="bg-BG" dirty="0"/>
              <a:t>системата</a:t>
            </a:r>
          </a:p>
          <a:p>
            <a:pPr lvl="1">
              <a:lnSpc>
                <a:spcPct val="100000"/>
              </a:lnSpc>
            </a:pPr>
            <a:r>
              <a:rPr lang="bg-BG" dirty="0"/>
              <a:t>Затворени въпроси</a:t>
            </a:r>
          </a:p>
          <a:p>
            <a:pPr lvl="1">
              <a:lnSpc>
                <a:spcPct val="100000"/>
              </a:lnSpc>
            </a:pPr>
            <a:r>
              <a:rPr lang="bg-BG" dirty="0"/>
              <a:t>Един или повече верни отговора </a:t>
            </a:r>
            <a:endParaRPr lang="en-US" dirty="0"/>
          </a:p>
        </p:txBody>
      </p:sp>
      <p:pic>
        <p:nvPicPr>
          <p:cNvPr id="1028" name="Picture 4" descr="Резултат с изображение за exam png">
            <a:extLst>
              <a:ext uri="{FF2B5EF4-FFF2-40B4-BE49-F238E27FC236}">
                <a16:creationId xmlns:a16="http://schemas.microsoft.com/office/drawing/2014/main" id="{7AFF4229-6943-42FF-9922-01CC71AF95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0163" y="4049752"/>
            <a:ext cx="2466077" cy="2573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Number">
            <a:extLst>
              <a:ext uri="{FF2B5EF4-FFF2-40B4-BE49-F238E27FC236}">
                <a16:creationId xmlns:a16="http://schemas.microsoft.com/office/drawing/2014/main" id="{D3513145-943B-443B-A4CE-EF1AB1E73FE3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1554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BE3F986-F44B-41C9-8C85-8038B4987A3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bg-BG" sz="3600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Видими в раздел "Обучения" във вашия профил</a:t>
            </a:r>
          </a:p>
          <a:p>
            <a:pPr lvl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</a:pPr>
            <a:r>
              <a:rPr lang="bg-BG" sz="3400" dirty="0">
                <a:sym typeface="Wingdings" panose="05000000000000000000" pitchFamily="2" charset="2"/>
              </a:rPr>
              <a:t>Резултат </a:t>
            </a:r>
            <a:r>
              <a:rPr lang="bg-BG" sz="3400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&lt; 4.00</a:t>
            </a:r>
            <a:endParaRPr lang="bg-BG" sz="3400" dirty="0">
              <a:sym typeface="Wingdings" panose="05000000000000000000" pitchFamily="2" charset="2"/>
            </a:endParaRPr>
          </a:p>
          <a:p>
            <a:pPr lvl="2">
              <a:lnSpc>
                <a:spcPct val="150000"/>
              </a:lnSpc>
              <a:spcBef>
                <a:spcPts val="200"/>
              </a:spcBef>
              <a:spcAft>
                <a:spcPts val="200"/>
              </a:spcAft>
            </a:pPr>
            <a:r>
              <a:rPr lang="bg-BG" sz="3200" dirty="0">
                <a:sym typeface="Wingdings" panose="05000000000000000000" pitchFamily="2" charset="2"/>
              </a:rPr>
              <a:t>Препоръчва се повтаряне на курса</a:t>
            </a:r>
          </a:p>
          <a:p>
            <a:pPr>
              <a:spcAft>
                <a:spcPts val="2400"/>
              </a:spcAft>
            </a:pPr>
            <a:r>
              <a:rPr lang="bg-BG" sz="3600" dirty="0">
                <a:sym typeface="Wingdings" panose="05000000000000000000" pitchFamily="2" charset="2"/>
              </a:rPr>
              <a:t>Записване на </a:t>
            </a:r>
            <a:r>
              <a:rPr lang="en-US" dirty="0"/>
              <a:t>Fundamentals Module</a:t>
            </a:r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Резултати от приемен изпит</a:t>
            </a:r>
            <a:endParaRPr lang="en-US" dirty="0"/>
          </a:p>
        </p:txBody>
      </p:sp>
      <p:pic>
        <p:nvPicPr>
          <p:cNvPr id="2052" name="Picture 4" descr="Ð ÐµÐ·ÑÐ»ÑÐ°Ñ Ñ Ð¸Ð·Ð¾Ð±ÑÐ°Ð¶ÐµÐ½Ð¸Ðµ Ð·Ð° performance png">
            <a:extLst>
              <a:ext uri="{FF2B5EF4-FFF2-40B4-BE49-F238E27FC236}">
                <a16:creationId xmlns:a16="http://schemas.microsoft.com/office/drawing/2014/main" id="{8CE176C2-3E34-447C-B3A7-3073F375F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0896" y="3733800"/>
            <a:ext cx="3310892" cy="2383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Number">
            <a:extLst>
              <a:ext uri="{FF2B5EF4-FFF2-40B4-BE49-F238E27FC236}">
                <a16:creationId xmlns:a16="http://schemas.microsoft.com/office/drawing/2014/main" id="{DAC5406D-152F-4A49-B7ED-DCE03535E48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98501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B6F07B7-41D9-4789-AE63-FAAE5665B7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6004" y="999651"/>
            <a:ext cx="5207308" cy="520730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5F67325-2631-4874-9B72-1F4B13FA342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5288466">
            <a:off x="2175645" y="3120386"/>
            <a:ext cx="2948472" cy="3455980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E2E17A88-19FD-4D3B-BE78-7942E679EE11}"/>
              </a:ext>
            </a:extLst>
          </p:cNvPr>
          <p:cNvGrpSpPr/>
          <p:nvPr/>
        </p:nvGrpSpPr>
        <p:grpSpPr>
          <a:xfrm>
            <a:off x="2231481" y="189383"/>
            <a:ext cx="3501749" cy="5588977"/>
            <a:chOff x="6576139" y="1190056"/>
            <a:chExt cx="3699184" cy="5904094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7C662D1-D9F1-44FF-9C20-EE4EE4C710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7844651">
              <a:off x="6892549" y="921996"/>
              <a:ext cx="3114714" cy="3650834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09E4AE8-E6EF-49CD-943C-B0B0BE0F6DCC}"/>
                </a:ext>
              </a:extLst>
            </p:cNvPr>
            <p:cNvSpPr txBox="1"/>
            <p:nvPr/>
          </p:nvSpPr>
          <p:spPr>
            <a:xfrm>
              <a:off x="6576139" y="5736177"/>
              <a:ext cx="2070001" cy="1357973"/>
            </a:xfrm>
            <a:prstGeom prst="rect">
              <a:avLst/>
            </a:prstGeom>
          </p:spPr>
          <p:txBody>
            <a:bodyPr vert="horz" lIns="108000" tIns="36000" rIns="108000" bIns="36000" rtlCol="0">
              <a:normAutofit/>
            </a:bodyPr>
            <a:lstStyle>
              <a:lvl1pPr marL="456915" indent="-456915" defTabSz="1218438" latinLnBrk="1">
                <a:lnSpc>
                  <a:spcPct val="105000"/>
                </a:lnSpc>
                <a:spcBef>
                  <a:spcPts val="1200"/>
                </a:spcBef>
                <a:spcAft>
                  <a:spcPts val="2400"/>
                </a:spcAft>
                <a:buFont typeface="Wingdings" panose="05000000000000000000" pitchFamily="2" charset="2"/>
                <a:buChar char="§"/>
                <a:defRPr sz="3600"/>
              </a:lvl1pPr>
              <a:lvl2pPr marL="989981" lvl="1" indent="-380762" defTabSz="1218438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3400"/>
              </a:lvl2pPr>
              <a:lvl3pPr marL="1523048" lvl="2" indent="-304610" defTabSz="1218438" latinLnBrk="1">
                <a:lnSpc>
                  <a:spcPct val="105000"/>
                </a:lnSpc>
                <a:spcBef>
                  <a:spcPts val="600"/>
                </a:spcBef>
                <a:spcAft>
                  <a:spcPts val="2400"/>
                </a:spcAft>
                <a:buFont typeface="Wingdings" panose="05000000000000000000" pitchFamily="2" charset="2"/>
                <a:buChar char="§"/>
                <a:defRPr sz="3200"/>
              </a:lvl3pPr>
              <a:lvl4pPr marL="2132267" indent="-304610" defTabSz="1218438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2798"/>
              </a:lvl4pPr>
              <a:lvl5pPr marL="2741485" indent="-304610" defTabSz="1218438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2598"/>
              </a:lvl5pPr>
              <a:lvl6pPr marL="3350704" indent="-304610" defTabSz="1218438" latinLnBrk="1">
                <a:spcBef>
                  <a:spcPct val="20000"/>
                </a:spcBef>
                <a:buFont typeface="Arial" pitchFamily="34" charset="0"/>
                <a:buChar char="•"/>
                <a:defRPr sz="2665"/>
              </a:lvl6pPr>
              <a:lvl7pPr marL="3959924" indent="-304610" defTabSz="1218438" latinLnBrk="1">
                <a:spcBef>
                  <a:spcPct val="20000"/>
                </a:spcBef>
                <a:buFont typeface="Arial" pitchFamily="34" charset="0"/>
                <a:buChar char="•"/>
                <a:defRPr sz="2665"/>
              </a:lvl7pPr>
              <a:lvl8pPr marL="4569143" indent="-304610" defTabSz="1218438" latinLnBrk="1">
                <a:spcBef>
                  <a:spcPct val="20000"/>
                </a:spcBef>
                <a:buFont typeface="Arial" pitchFamily="34" charset="0"/>
                <a:buChar char="•"/>
                <a:defRPr sz="2665"/>
              </a:lvl8pPr>
              <a:lvl9pPr marL="5178362" indent="-304610" defTabSz="1218438" latinLnBrk="1">
                <a:spcBef>
                  <a:spcPct val="20000"/>
                </a:spcBef>
                <a:buFont typeface="Arial" pitchFamily="34" charset="0"/>
                <a:buChar char="•"/>
                <a:defRPr sz="2665"/>
              </a:lvl9pPr>
            </a:lstStyle>
            <a:p>
              <a:pPr marL="0" indent="0" algn="ctr">
                <a:buNone/>
              </a:pPr>
              <a:r>
                <a:rPr lang="bg-BG" sz="2300" b="1" dirty="0"/>
                <a:t>Практически изпит </a:t>
              </a:r>
              <a:br>
                <a:rPr lang="bg-BG" sz="2300" b="1" dirty="0"/>
              </a:br>
              <a:r>
                <a:rPr lang="bg-BG" sz="2300" b="1" dirty="0"/>
                <a:t>90%</a:t>
              </a:r>
              <a:endParaRPr lang="en-US" sz="2300" b="1" dirty="0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D3AF37ED-8362-4A88-B550-CD97C688F4D6}"/>
              </a:ext>
            </a:extLst>
          </p:cNvPr>
          <p:cNvSpPr txBox="1"/>
          <p:nvPr/>
        </p:nvSpPr>
        <p:spPr>
          <a:xfrm>
            <a:off x="2624295" y="1050660"/>
            <a:ext cx="1911099" cy="935579"/>
          </a:xfrm>
          <a:prstGeom prst="rect">
            <a:avLst/>
          </a:prstGeom>
        </p:spPr>
        <p:txBody>
          <a:bodyPr vert="horz" lIns="108000" tIns="36000" rIns="108000" bIns="36000" rtlCol="0">
            <a:normAutofit fontScale="85000" lnSpcReduction="10000"/>
          </a:bodyPr>
          <a:lstStyle>
            <a:lvl1pPr marL="456915" indent="-456915" defTabSz="1218438" latinLnBrk="1">
              <a:lnSpc>
                <a:spcPct val="105000"/>
              </a:lnSpc>
              <a:spcBef>
                <a:spcPts val="1200"/>
              </a:spcBef>
              <a:spcAft>
                <a:spcPts val="2400"/>
              </a:spcAft>
              <a:buFont typeface="Wingdings" panose="05000000000000000000" pitchFamily="2" charset="2"/>
              <a:buChar char="§"/>
              <a:defRPr sz="3600"/>
            </a:lvl1pPr>
            <a:lvl2pPr marL="989981" lvl="1" indent="-380762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400"/>
            </a:lvl2pPr>
            <a:lvl3pPr marL="1523048" lvl="2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2400"/>
              </a:spcAft>
              <a:buFont typeface="Wingdings" panose="05000000000000000000" pitchFamily="2" charset="2"/>
              <a:buChar char="§"/>
              <a:defRPr sz="3200"/>
            </a:lvl3pPr>
            <a:lvl4pPr marL="2132267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/>
            </a:lvl4pPr>
            <a:lvl5pPr marL="2741485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/>
            </a:lvl5pPr>
            <a:lvl6pPr marL="3350704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6pPr>
            <a:lvl7pPr marL="3959924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7pPr>
            <a:lvl8pPr marL="4569143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8pPr>
            <a:lvl9pPr marL="5178362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9pPr>
          </a:lstStyle>
          <a:p>
            <a:pPr marL="0" indent="0" algn="ctr">
              <a:buNone/>
            </a:pPr>
            <a:r>
              <a:rPr lang="bg-BG" sz="3500" b="1" dirty="0"/>
              <a:t>Домашни</a:t>
            </a:r>
            <a:r>
              <a:rPr lang="bg-BG" sz="3200" b="1" dirty="0"/>
              <a:t> </a:t>
            </a:r>
            <a:br>
              <a:rPr lang="bg-BG" sz="3200" b="1" dirty="0"/>
            </a:br>
            <a:r>
              <a:rPr lang="en-US" sz="3200" b="1" dirty="0"/>
              <a:t>5</a:t>
            </a:r>
            <a:r>
              <a:rPr lang="bg-BG" sz="3200" b="1" dirty="0"/>
              <a:t>%</a:t>
            </a:r>
            <a:endParaRPr lang="en-US" sz="32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5555B9F-555F-4F25-9E77-9B48FC8B058F}"/>
              </a:ext>
            </a:extLst>
          </p:cNvPr>
          <p:cNvSpPr txBox="1"/>
          <p:nvPr/>
        </p:nvSpPr>
        <p:spPr>
          <a:xfrm>
            <a:off x="5571267" y="3310757"/>
            <a:ext cx="2196785" cy="585094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456915" indent="-456915" defTabSz="1218438" latinLnBrk="1">
              <a:lnSpc>
                <a:spcPct val="105000"/>
              </a:lnSpc>
              <a:spcBef>
                <a:spcPts val="1200"/>
              </a:spcBef>
              <a:spcAft>
                <a:spcPts val="2400"/>
              </a:spcAft>
              <a:buFont typeface="Wingdings" panose="05000000000000000000" pitchFamily="2" charset="2"/>
              <a:buChar char="§"/>
              <a:defRPr sz="3600"/>
            </a:lvl1pPr>
            <a:lvl2pPr marL="989981" lvl="1" indent="-380762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400"/>
            </a:lvl2pPr>
            <a:lvl3pPr marL="1523048" lvl="2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2400"/>
              </a:spcAft>
              <a:buFont typeface="Wingdings" panose="05000000000000000000" pitchFamily="2" charset="2"/>
              <a:buChar char="§"/>
              <a:defRPr sz="3200"/>
            </a:lvl3pPr>
            <a:lvl4pPr marL="2132267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/>
            </a:lvl4pPr>
            <a:lvl5pPr marL="2741485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/>
            </a:lvl5pPr>
            <a:lvl6pPr marL="3350704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6pPr>
            <a:lvl7pPr marL="3959924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7pPr>
            <a:lvl8pPr marL="4569143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8pPr>
            <a:lvl9pPr marL="5178362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9pPr>
          </a:lstStyle>
          <a:p>
            <a:pPr marL="0" indent="0" algn="ctr">
              <a:buNone/>
            </a:pPr>
            <a:r>
              <a:rPr lang="bg-BG" sz="3200" b="1" dirty="0">
                <a:solidFill>
                  <a:schemeClr val="bg2"/>
                </a:solidFill>
              </a:rPr>
              <a:t>Оценяване</a:t>
            </a:r>
            <a:endParaRPr lang="en-US" sz="3200" b="1" dirty="0">
              <a:solidFill>
                <a:schemeClr val="bg2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1F09460-D29B-4D4D-B630-879EE0BA7C1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7206010">
            <a:off x="8151484" y="2759962"/>
            <a:ext cx="2948472" cy="345598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405ED6E-1EBA-4D38-BE25-10051C8F2CC7}"/>
              </a:ext>
            </a:extLst>
          </p:cNvPr>
          <p:cNvSpPr txBox="1"/>
          <p:nvPr/>
        </p:nvSpPr>
        <p:spPr>
          <a:xfrm>
            <a:off x="9067801" y="4205629"/>
            <a:ext cx="1911099" cy="1285494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456915" indent="-456915" defTabSz="1218438" latinLnBrk="1">
              <a:lnSpc>
                <a:spcPct val="105000"/>
              </a:lnSpc>
              <a:spcBef>
                <a:spcPts val="1200"/>
              </a:spcBef>
              <a:spcAft>
                <a:spcPts val="2400"/>
              </a:spcAft>
              <a:buFont typeface="Wingdings" panose="05000000000000000000" pitchFamily="2" charset="2"/>
              <a:buChar char="§"/>
              <a:defRPr sz="3600"/>
            </a:lvl1pPr>
            <a:lvl2pPr marL="989981" lvl="1" indent="-380762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400"/>
            </a:lvl2pPr>
            <a:lvl3pPr marL="1523048" lvl="2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2400"/>
              </a:spcAft>
              <a:buFont typeface="Wingdings" panose="05000000000000000000" pitchFamily="2" charset="2"/>
              <a:buChar char="§"/>
              <a:defRPr sz="3200"/>
            </a:lvl3pPr>
            <a:lvl4pPr marL="2132267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/>
            </a:lvl4pPr>
            <a:lvl5pPr marL="2741485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/>
            </a:lvl5pPr>
            <a:lvl6pPr marL="3350704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6pPr>
            <a:lvl7pPr marL="3959924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7pPr>
            <a:lvl8pPr marL="4569143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8pPr>
            <a:lvl9pPr marL="5178362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9pPr>
          </a:lstStyle>
          <a:p>
            <a:pPr marL="0" indent="0" algn="ctr">
              <a:buNone/>
            </a:pPr>
            <a:r>
              <a:rPr lang="bg-BG" sz="2400" b="1" dirty="0"/>
              <a:t>Теоретичен изпит </a:t>
            </a:r>
            <a:br>
              <a:rPr lang="bg-BG" sz="2400" b="1" dirty="0"/>
            </a:br>
            <a:r>
              <a:rPr lang="bg-BG" sz="2400" b="1" dirty="0"/>
              <a:t>5%</a:t>
            </a:r>
            <a:endParaRPr lang="en-US" sz="2400" b="1" dirty="0"/>
          </a:p>
        </p:txBody>
      </p:sp>
      <p:sp>
        <p:nvSpPr>
          <p:cNvPr id="15" name="Slide Number">
            <a:extLst>
              <a:ext uri="{FF2B5EF4-FFF2-40B4-BE49-F238E27FC236}">
                <a16:creationId xmlns:a16="http://schemas.microsoft.com/office/drawing/2014/main" id="{196D6EA4-7F68-4B98-BC4A-8E94F8C46F9A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1816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F18B2E8-FA08-4AD1-ADB4-68B9103E8B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1406863"/>
            <a:ext cx="2833726" cy="2234499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CF793FE8-C7E9-4802-8E98-6FD8D22F0632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/>
              <a:t>Ресурси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FB4A292D-43C6-448B-B884-D1AD47B3368B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ru-RU"/>
              <a:t>Какво ни трябва за курса?</a:t>
            </a:r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838087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56B803-BC4C-46AD-9900-251AF003BB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bg-BG" dirty="0"/>
              <a:t>Цели на курса</a:t>
            </a:r>
            <a:endParaRPr lang="en-US" dirty="0"/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bg-BG" dirty="0"/>
              <a:t>Учебна програма</a:t>
            </a:r>
            <a:endParaRPr lang="en-US" dirty="0"/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bg-BG" dirty="0"/>
              <a:t>Преподаватели</a:t>
            </a:r>
            <a:endParaRPr lang="en-US" dirty="0"/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bg-BG" dirty="0"/>
              <a:t>Изпити</a:t>
            </a:r>
            <a:r>
              <a:rPr lang="en-US" dirty="0"/>
              <a:t> </a:t>
            </a:r>
            <a:r>
              <a:rPr lang="bg-BG" dirty="0"/>
              <a:t>и оценяване</a:t>
            </a:r>
            <a:endParaRPr lang="en-US" dirty="0"/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bg-BG" dirty="0"/>
              <a:t>Учебни ресурси</a:t>
            </a:r>
            <a:endParaRPr lang="en-US" dirty="0"/>
          </a:p>
          <a:p>
            <a:endParaRPr lang="bg-BG" dirty="0"/>
          </a:p>
        </p:txBody>
      </p:sp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Съдържание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543800" y="1165582"/>
            <a:ext cx="3962400" cy="4864187"/>
          </a:xfrm>
          <a:prstGeom prst="rect">
            <a:avLst/>
          </a:prstGeom>
        </p:spPr>
      </p:pic>
      <p:sp>
        <p:nvSpPr>
          <p:cNvPr id="7" name="Slide Number">
            <a:extLst>
              <a:ext uri="{FF2B5EF4-FFF2-40B4-BE49-F238E27FC236}">
                <a16:creationId xmlns:a16="http://schemas.microsoft.com/office/drawing/2014/main" id="{5175A141-FB51-48CF-8AD1-02FB9385DC8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205713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71E7BDD-F24E-408D-AA87-00A6E07E0D8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1941" y="1196125"/>
            <a:ext cx="11923859" cy="5201066"/>
          </a:xfrm>
        </p:spPr>
        <p:txBody>
          <a:bodyPr/>
          <a:lstStyle/>
          <a:p>
            <a:r>
              <a:rPr lang="bg-BG" dirty="0"/>
              <a:t>Официална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страница</a:t>
            </a:r>
            <a:r>
              <a:rPr lang="bg-BG" dirty="0"/>
              <a:t> на курса "</a:t>
            </a:r>
            <a:r>
              <a:rPr lang="bg-BG" dirty="0">
                <a:solidFill>
                  <a:schemeClr val="bg1"/>
                </a:solidFill>
              </a:rPr>
              <a:t>Основи на програмирането</a:t>
            </a:r>
            <a:r>
              <a:rPr lang="bg-BG" dirty="0"/>
              <a:t>"</a:t>
            </a:r>
            <a:r>
              <a:rPr lang="en-US" dirty="0"/>
              <a:t>:</a:t>
            </a:r>
          </a:p>
          <a:p>
            <a:pPr lvl="1"/>
            <a:endParaRPr lang="en-US" sz="2900" dirty="0"/>
          </a:p>
          <a:p>
            <a:pPr>
              <a:spcBef>
                <a:spcPts val="3600"/>
              </a:spcBef>
            </a:pPr>
            <a:r>
              <a:rPr lang="bg-BG" sz="3200" dirty="0"/>
              <a:t>Влизайте редовно във </a:t>
            </a:r>
            <a:r>
              <a:rPr lang="bg-BG" sz="3200" dirty="0">
                <a:solidFill>
                  <a:schemeClr val="bg1"/>
                </a:solidFill>
              </a:rPr>
              <a:t>форума</a:t>
            </a:r>
            <a:r>
              <a:rPr lang="bg-BG" sz="3200" dirty="0">
                <a:solidFill>
                  <a:schemeClr val="tx2">
                    <a:lumMod val="75000"/>
                  </a:schemeClr>
                </a:solidFill>
              </a:rPr>
              <a:t> на </a:t>
            </a:r>
            <a:r>
              <a:rPr lang="bg-BG" sz="3200" noProof="1">
                <a:solidFill>
                  <a:schemeClr val="tx2">
                    <a:lumMod val="75000"/>
                  </a:schemeClr>
                </a:solidFill>
              </a:rPr>
              <a:t>СофтУни</a:t>
            </a:r>
            <a:r>
              <a:rPr lang="en-US" sz="3200" dirty="0"/>
              <a:t>:</a:t>
            </a:r>
          </a:p>
          <a:p>
            <a:pPr lvl="1">
              <a:buClr>
                <a:schemeClr val="tx1"/>
              </a:buClr>
            </a:pPr>
            <a:r>
              <a:rPr lang="bg-BG" dirty="0">
                <a:solidFill>
                  <a:schemeClr val="bg1"/>
                </a:solidFill>
              </a:rPr>
              <a:t>Обсъждайте</a:t>
            </a:r>
            <a:r>
              <a:rPr lang="bg-BG" dirty="0"/>
              <a:t> </a:t>
            </a:r>
            <a:r>
              <a:rPr lang="bg-BG" dirty="0">
                <a:solidFill>
                  <a:schemeClr val="bg1"/>
                </a:solidFill>
              </a:rPr>
              <a:t>задачите</a:t>
            </a:r>
            <a:r>
              <a:rPr lang="bg-BG" dirty="0"/>
              <a:t> с колеги</a:t>
            </a:r>
            <a:endParaRPr lang="en-US" dirty="0"/>
          </a:p>
          <a:p>
            <a:pPr lvl="1"/>
            <a:r>
              <a:rPr lang="bg-BG" dirty="0"/>
              <a:t>Намирайте </a:t>
            </a:r>
            <a:r>
              <a:rPr lang="bg-BG" dirty="0">
                <a:solidFill>
                  <a:schemeClr val="bg1"/>
                </a:solidFill>
              </a:rPr>
              <a:t>решения</a:t>
            </a:r>
            <a:r>
              <a:rPr lang="bg-BG" dirty="0"/>
              <a:t> на всички задачи</a:t>
            </a:r>
            <a:endParaRPr lang="en-US" dirty="0"/>
          </a:p>
          <a:p>
            <a:pPr lvl="1"/>
            <a:r>
              <a:rPr lang="bg-BG" dirty="0"/>
              <a:t>Споделяйте </a:t>
            </a:r>
            <a:r>
              <a:rPr lang="bg-BG" dirty="0">
                <a:solidFill>
                  <a:schemeClr val="bg1"/>
                </a:solidFill>
              </a:rPr>
              <a:t>код</a:t>
            </a:r>
            <a:r>
              <a:rPr lang="bg-BG" dirty="0"/>
              <a:t> / </a:t>
            </a:r>
            <a:r>
              <a:rPr lang="bg-BG" dirty="0">
                <a:solidFill>
                  <a:schemeClr val="bg1"/>
                </a:solidFill>
              </a:rPr>
              <a:t>решения</a:t>
            </a:r>
            <a:r>
              <a:rPr lang="bg-BG" dirty="0"/>
              <a:t> / </a:t>
            </a:r>
            <a:r>
              <a:rPr lang="bg-BG" dirty="0">
                <a:solidFill>
                  <a:schemeClr val="bg1"/>
                </a:solidFill>
              </a:rPr>
              <a:t>идеи</a:t>
            </a:r>
            <a:r>
              <a:rPr lang="bg-BG" dirty="0"/>
              <a:t> / </a:t>
            </a:r>
            <a:r>
              <a:rPr lang="bg-BG" dirty="0">
                <a:solidFill>
                  <a:schemeClr val="bg1"/>
                </a:solidFill>
              </a:rPr>
              <a:t>проблеми</a:t>
            </a:r>
            <a:endParaRPr lang="en-US" sz="3100" dirty="0">
              <a:solidFill>
                <a:schemeClr val="bg1"/>
              </a:solidFill>
            </a:endParaRPr>
          </a:p>
          <a:p>
            <a:endParaRPr lang="bg-B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Сайт на курса и материали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1704000" y="1924966"/>
            <a:ext cx="8784000" cy="75329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2600" b="1" dirty="0">
                <a:latin typeface="Consolas" panose="020B0609020204030204" pitchFamily="49" charset="0"/>
                <a:cs typeface="Consolas" panose="020B0609020204030204" pitchFamily="49" charset="0"/>
                <a:hlinkClick r:id="rId3"/>
              </a:rPr>
              <a:t>https://softuni.bg/courses/programming-basics/</a:t>
            </a:r>
            <a:endParaRPr lang="en-US" sz="2600" b="1" noProof="1">
              <a:solidFill>
                <a:schemeClr val="tx1">
                  <a:lumMod val="40000"/>
                  <a:lumOff val="60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3761400" y="5627710"/>
            <a:ext cx="4773000" cy="75329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2600" b="1" noProof="1">
                <a:solidFill>
                  <a:schemeClr val="tx1">
                    <a:lumMod val="40000"/>
                    <a:lumOff val="60000"/>
                  </a:schemeClr>
                </a:solidFill>
                <a:latin typeface="Consolas" pitchFamily="49" charset="0"/>
                <a:cs typeface="Consolas" pitchFamily="49" charset="0"/>
                <a:hlinkClick r:id="rId4"/>
              </a:rPr>
              <a:t>https://softuni.bg/forum</a:t>
            </a:r>
            <a:endParaRPr lang="en-US" sz="2600" b="1" noProof="1">
              <a:solidFill>
                <a:schemeClr val="tx1">
                  <a:lumMod val="40000"/>
                  <a:lumOff val="60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3" name="Picture 4" descr="Ð ÐµÐ·ÑÐ»ÑÐ°Ñ Ñ Ð¸Ð·Ð¾Ð±ÑÐ°Ð¶ÐµÐ½Ð¸Ðµ Ð·Ð° evaluation png">
            <a:extLst>
              <a:ext uri="{FF2B5EF4-FFF2-40B4-BE49-F238E27FC236}">
                <a16:creationId xmlns:a16="http://schemas.microsoft.com/office/drawing/2014/main" id="{8AD2EF92-98AB-4C05-8EBF-C88F4B203E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1632" y="3200401"/>
            <a:ext cx="5472854" cy="2989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Slide Number">
            <a:extLst>
              <a:ext uri="{FF2B5EF4-FFF2-40B4-BE49-F238E27FC236}">
                <a16:creationId xmlns:a16="http://schemas.microsoft.com/office/drawing/2014/main" id="{438CCB31-180C-4520-A282-A3F7BC996A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25303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EE6743-094C-4A3C-B43C-2EEE835B38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Всички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слайдове</a:t>
            </a:r>
            <a:r>
              <a:rPr lang="en-US" dirty="0"/>
              <a:t>,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видео</a:t>
            </a:r>
            <a:r>
              <a:rPr lang="en-US" dirty="0"/>
              <a:t>,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домашни</a:t>
            </a:r>
            <a:r>
              <a:rPr lang="en-US" dirty="0"/>
              <a:t>,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проекти </a:t>
            </a:r>
            <a:r>
              <a:rPr lang="bg-BG" dirty="0"/>
              <a:t>и други </a:t>
            </a:r>
            <a:r>
              <a:rPr lang="en-US" dirty="0"/>
              <a:t/>
            </a:r>
            <a:br>
              <a:rPr lang="en-US" dirty="0"/>
            </a:br>
            <a:r>
              <a:rPr lang="bg-BG" dirty="0"/>
              <a:t>материали са отворени с публичен достъп</a:t>
            </a:r>
            <a:endParaRPr lang="en-US" dirty="0"/>
          </a:p>
          <a:p>
            <a:pPr lvl="1"/>
            <a:r>
              <a:rPr lang="bg-BG" dirty="0"/>
              <a:t>Посетете </a:t>
            </a:r>
            <a:r>
              <a:rPr lang="bg-BG" dirty="0">
                <a:hlinkClick r:id="rId3"/>
              </a:rPr>
              <a:t>страницата</a:t>
            </a:r>
            <a:r>
              <a:rPr lang="bg-BG" dirty="0"/>
              <a:t> на вашия курс, за да ги достъпите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Слайдове, видео, домашни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CA6A70A-B682-4E45-9C91-DC63A8716B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848100"/>
            <a:ext cx="2781300" cy="2781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33761CE-E981-4E23-B059-1C4A631AC20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8756" y="4305300"/>
            <a:ext cx="2650172" cy="2133600"/>
          </a:xfrm>
          <a:prstGeom prst="rect">
            <a:avLst/>
          </a:prstGeom>
        </p:spPr>
      </p:pic>
      <p:sp>
        <p:nvSpPr>
          <p:cNvPr id="10" name="Slide Number">
            <a:extLst>
              <a:ext uri="{FF2B5EF4-FFF2-40B4-BE49-F238E27FC236}">
                <a16:creationId xmlns:a16="http://schemas.microsoft.com/office/drawing/2014/main" id="{045C566E-8E76-4B82-BECE-286851AEA6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28615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Книга "Основи на програмирането със </a:t>
            </a:r>
            <a:r>
              <a:rPr lang="en-US" dirty="0"/>
              <a:t>C#</a:t>
            </a:r>
            <a:r>
              <a:rPr lang="bg-BG" dirty="0"/>
              <a:t>"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2819400" y="1676400"/>
            <a:ext cx="9296400" cy="3289300"/>
          </a:xfrm>
        </p:spPr>
        <p:txBody>
          <a:bodyPr anchor="ctr" anchorCtr="0">
            <a:spAutoFit/>
          </a:bodyPr>
          <a:lstStyle/>
          <a:p>
            <a:pPr>
              <a:buNone/>
            </a:pPr>
            <a:r>
              <a:rPr lang="bg-BG" sz="3600" dirty="0"/>
              <a:t>Учебник по основи на програмирането</a:t>
            </a:r>
            <a:endParaRPr lang="en-US" sz="3600" dirty="0"/>
          </a:p>
          <a:p>
            <a:pPr marL="533400" lvl="1" indent="-266700"/>
            <a:r>
              <a:rPr lang="en-US" sz="3600" dirty="0"/>
              <a:t>"</a:t>
            </a:r>
            <a:r>
              <a:rPr lang="bg-BG" sz="3600" dirty="0">
                <a:solidFill>
                  <a:schemeClr val="tx2">
                    <a:lumMod val="75000"/>
                  </a:schemeClr>
                </a:solidFill>
              </a:rPr>
              <a:t>Основи на програмирането със </a:t>
            </a: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C#</a:t>
            </a:r>
            <a:r>
              <a:rPr lang="en-US" sz="3600" dirty="0"/>
              <a:t>", </a:t>
            </a:r>
            <a:br>
              <a:rPr lang="en-US" sz="3600" dirty="0"/>
            </a:br>
            <a:r>
              <a:rPr lang="bg-BG" sz="3600" dirty="0"/>
              <a:t>Светлин Наков и колектив</a:t>
            </a:r>
            <a:r>
              <a:rPr lang="en-US" sz="3600" dirty="0"/>
              <a:t>, </a:t>
            </a: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2017</a:t>
            </a:r>
            <a:r>
              <a:rPr lang="en-US" sz="3600" dirty="0"/>
              <a:t>, </a:t>
            </a:r>
            <a:br>
              <a:rPr lang="en-US" sz="3600" dirty="0"/>
            </a:br>
            <a:r>
              <a:rPr lang="en-US" sz="3600" dirty="0"/>
              <a:t>ISBN 978-619-00-0635-0</a:t>
            </a:r>
          </a:p>
          <a:p>
            <a:pPr marL="533400" lvl="1" indent="-266700"/>
            <a:r>
              <a:rPr lang="bg-BG" sz="3600" dirty="0"/>
              <a:t>Свободна за прочит</a:t>
            </a:r>
            <a:r>
              <a:rPr lang="en-US" sz="3600" dirty="0"/>
              <a:t>: </a:t>
            </a:r>
            <a:r>
              <a:rPr lang="en-US" sz="3600" dirty="0">
                <a:hlinkClick r:id="rId2"/>
              </a:rPr>
              <a:t>csharp-book.softuni.bg</a:t>
            </a:r>
            <a:endParaRPr lang="bg-BG" sz="3600" dirty="0"/>
          </a:p>
        </p:txBody>
      </p:sp>
      <p:pic>
        <p:nvPicPr>
          <p:cNvPr id="6" name="Picture 5">
            <a:hlinkClick r:id="rId3"/>
            <a:extLst>
              <a:ext uri="{FF2B5EF4-FFF2-40B4-BE49-F238E27FC236}">
                <a16:creationId xmlns:a16="http://schemas.microsoft.com/office/drawing/2014/main" id="{DB24A20E-E177-45EA-9A7F-24EB497B974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082" y="2211355"/>
            <a:ext cx="2241319" cy="3088432"/>
          </a:xfrm>
          <a:prstGeom prst="rect">
            <a:avLst/>
          </a:prstGeom>
        </p:spPr>
      </p:pic>
      <p:sp>
        <p:nvSpPr>
          <p:cNvPr id="8" name="Slide Number">
            <a:extLst>
              <a:ext uri="{FF2B5EF4-FFF2-40B4-BE49-F238E27FC236}">
                <a16:creationId xmlns:a16="http://schemas.microsoft.com/office/drawing/2014/main" id="{6BAAD66F-4F11-4D0C-B4F7-AB17F2E8F48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92600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944" y="100750"/>
            <a:ext cx="9637857" cy="882654"/>
          </a:xfrm>
        </p:spPr>
        <p:txBody>
          <a:bodyPr>
            <a:normAutofit fontScale="90000"/>
          </a:bodyPr>
          <a:lstStyle/>
          <a:p>
            <a:r>
              <a:rPr lang="bg-BG" dirty="0"/>
              <a:t>Книга "Въведение в програмирането със </a:t>
            </a:r>
            <a:r>
              <a:rPr lang="en-US" dirty="0"/>
              <a:t>C#</a:t>
            </a:r>
            <a:r>
              <a:rPr lang="bg-BG" dirty="0"/>
              <a:t>"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2894013" y="1041400"/>
            <a:ext cx="9296400" cy="4464050"/>
          </a:xfrm>
        </p:spPr>
        <p:txBody>
          <a:bodyPr anchor="ctr" anchorCtr="0">
            <a:noAutofit/>
          </a:bodyPr>
          <a:lstStyle/>
          <a:p>
            <a:pPr>
              <a:buNone/>
            </a:pPr>
            <a:r>
              <a:rPr lang="bg-BG" dirty="0"/>
              <a:t>Учебник по основи на програмирането</a:t>
            </a:r>
            <a:endParaRPr lang="en-US" dirty="0"/>
          </a:p>
          <a:p>
            <a:pPr marL="533400" lvl="1" indent="-266700"/>
            <a:r>
              <a:rPr lang="en-US" dirty="0"/>
              <a:t>"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Въведение в програмирането със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C#</a:t>
            </a:r>
            <a:r>
              <a:rPr lang="en-US" dirty="0"/>
              <a:t>", </a:t>
            </a:r>
            <a:r>
              <a:rPr lang="bg-BG" dirty="0"/>
              <a:t>Светлин Наков и колектив</a:t>
            </a:r>
            <a:r>
              <a:rPr lang="en-US" dirty="0"/>
              <a:t>, 2015, ISBN 9789544005276</a:t>
            </a:r>
          </a:p>
          <a:p>
            <a:pPr marL="533400" lvl="1" indent="-266700"/>
            <a:r>
              <a:rPr lang="bg-BG" dirty="0"/>
              <a:t>Налични са българска и английска версия</a:t>
            </a:r>
            <a:r>
              <a:rPr lang="en-US" dirty="0"/>
              <a:t> (</a:t>
            </a:r>
            <a:r>
              <a:rPr lang="bg-BG" dirty="0"/>
              <a:t>в </a:t>
            </a:r>
            <a:r>
              <a:rPr lang="en-US" dirty="0"/>
              <a:t>PDF,</a:t>
            </a:r>
            <a:r>
              <a:rPr lang="bg-BG" dirty="0"/>
              <a:t> </a:t>
            </a:r>
            <a:r>
              <a:rPr lang="en-US" dirty="0"/>
              <a:t>HTML, </a:t>
            </a:r>
            <a:r>
              <a:rPr lang="en-US" noProof="1"/>
              <a:t>ePub</a:t>
            </a:r>
            <a:r>
              <a:rPr lang="bg-BG" noProof="1"/>
              <a:t>, </a:t>
            </a:r>
            <a:r>
              <a:rPr lang="en-US" noProof="1"/>
              <a:t>Kindle</a:t>
            </a:r>
            <a:r>
              <a:rPr lang="bg-BG" dirty="0"/>
              <a:t> и други формати</a:t>
            </a:r>
            <a:r>
              <a:rPr lang="en-US" dirty="0"/>
              <a:t>)</a:t>
            </a:r>
          </a:p>
          <a:p>
            <a:pPr marL="533400" lvl="1" indent="-266700"/>
            <a:r>
              <a:rPr lang="bg-BG" dirty="0"/>
              <a:t>Свободно изтегляне от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introprogramming.info</a:t>
            </a:r>
            <a:endParaRPr lang="bg-BG" dirty="0"/>
          </a:p>
          <a:p>
            <a:pPr marL="533400" lvl="1" indent="-266700"/>
            <a:r>
              <a:rPr lang="bg-BG" dirty="0"/>
              <a:t>Хартиено копие </a:t>
            </a:r>
            <a:r>
              <a:rPr lang="bg-BG" dirty="0">
                <a:sym typeface="Wingdings" panose="05000000000000000000" pitchFamily="2" charset="2"/>
              </a:rPr>
              <a:t> попитайте в </a:t>
            </a:r>
            <a:r>
              <a:rPr lang="bg-BG" noProof="1">
                <a:sym typeface="Wingdings" panose="05000000000000000000" pitchFamily="2" charset="2"/>
              </a:rPr>
              <a:t>СофтУни</a:t>
            </a:r>
            <a:endParaRPr lang="en-US" dirty="0">
              <a:hlinkClick r:id="rId2"/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336000" y="5483535"/>
            <a:ext cx="11520000" cy="665400"/>
          </a:xfrm>
          <a:prstGeom prst="rect">
            <a:avLst/>
          </a:prstGeom>
        </p:spPr>
        <p:txBody>
          <a:bodyPr/>
          <a:lstStyle/>
          <a:p>
            <a:pPr indent="-342793" fontAlgn="base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" panose="05000000000000000000" pitchFamily="2" charset="2"/>
              <a:buChar char="§"/>
              <a:tabLst>
                <a:tab pos="282575" algn="l"/>
              </a:tabLst>
              <a:defRPr/>
            </a:pPr>
            <a:r>
              <a:rPr lang="bg-BG" sz="3200" dirty="0"/>
              <a:t>В курса се обхващат първите 6 глави (до цикли), останалата част от книгата се покрива в курса </a:t>
            </a:r>
            <a:r>
              <a:rPr lang="en-US" sz="3200" dirty="0"/>
              <a:t>Programming Fundamentals</a:t>
            </a:r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C1BE7A6D-9EDE-40CD-9276-496DD87BE19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835" y="1983645"/>
            <a:ext cx="2193179" cy="3124200"/>
          </a:xfrm>
          <a:prstGeom prst="rect">
            <a:avLst/>
          </a:prstGeom>
        </p:spPr>
      </p:pic>
      <p:sp>
        <p:nvSpPr>
          <p:cNvPr id="9" name="Slide Number">
            <a:extLst>
              <a:ext uri="{FF2B5EF4-FFF2-40B4-BE49-F238E27FC236}">
                <a16:creationId xmlns:a16="http://schemas.microsoft.com/office/drawing/2014/main" id="{4DEFD3DC-F668-4818-9F72-D7BE6AC1434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66445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8C73CD-A2A4-423F-926D-ABF15D3F1ED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bg-BG" dirty="0"/>
              <a:t>Софтуер за обучението в настоящия курс</a:t>
            </a:r>
            <a:r>
              <a:rPr lang="en-US" dirty="0"/>
              <a:t>: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hlinkClick r:id="rId3"/>
              </a:rPr>
              <a:t>Visual Studio Community 2019</a:t>
            </a:r>
            <a:r>
              <a:rPr lang="en-US" dirty="0"/>
              <a:t> (</a:t>
            </a:r>
            <a:r>
              <a:rPr lang="bg-BG" dirty="0"/>
              <a:t>безплатна версия на </a:t>
            </a:r>
            <a:r>
              <a:rPr lang="en-US" dirty="0"/>
              <a:t>VS 201</a:t>
            </a:r>
            <a:r>
              <a:rPr lang="bg-BG" dirty="0"/>
              <a:t>9</a:t>
            </a:r>
            <a:r>
              <a:rPr lang="en-US" dirty="0"/>
              <a:t>)</a:t>
            </a:r>
          </a:p>
          <a:p>
            <a:pPr lvl="2">
              <a:lnSpc>
                <a:spcPct val="110000"/>
              </a:lnSpc>
            </a:pPr>
            <a:r>
              <a:rPr lang="en-US" dirty="0"/>
              <a:t>Visual Studio</a:t>
            </a:r>
            <a:r>
              <a:rPr lang="bg-BG" dirty="0"/>
              <a:t> 2017 /</a:t>
            </a:r>
            <a:r>
              <a:rPr lang="en-US" dirty="0"/>
              <a:t> 201</a:t>
            </a:r>
            <a:r>
              <a:rPr lang="bg-BG" dirty="0"/>
              <a:t>5</a:t>
            </a:r>
            <a:r>
              <a:rPr lang="en-US" dirty="0"/>
              <a:t> / 201</a:t>
            </a:r>
            <a:r>
              <a:rPr lang="bg-BG" dirty="0"/>
              <a:t>3</a:t>
            </a:r>
            <a:r>
              <a:rPr lang="en-US" dirty="0"/>
              <a:t> / 201</a:t>
            </a:r>
            <a:r>
              <a:rPr lang="bg-BG" dirty="0"/>
              <a:t>2</a:t>
            </a:r>
            <a:r>
              <a:rPr lang="en-US" dirty="0"/>
              <a:t> </a:t>
            </a:r>
            <a:r>
              <a:rPr lang="bg-BG" dirty="0"/>
              <a:t>също може </a:t>
            </a:r>
            <a:br>
              <a:rPr lang="bg-BG" dirty="0"/>
            </a:br>
            <a:r>
              <a:rPr lang="bg-BG" dirty="0"/>
              <a:t>(но не се препоръчва)</a:t>
            </a:r>
            <a:endParaRPr lang="en-US" dirty="0"/>
          </a:p>
          <a:p>
            <a:pPr lvl="1">
              <a:lnSpc>
                <a:spcPct val="110000"/>
              </a:lnSpc>
            </a:pPr>
            <a:r>
              <a:rPr lang="bg-BG" dirty="0"/>
              <a:t>Алтернативи:</a:t>
            </a:r>
          </a:p>
          <a:p>
            <a:pPr lvl="2">
              <a:lnSpc>
                <a:spcPct val="110000"/>
              </a:lnSpc>
            </a:pPr>
            <a:r>
              <a:rPr lang="en-US" dirty="0" err="1">
                <a:hlinkClick r:id="rId4"/>
              </a:rPr>
              <a:t>MonoDevelop</a:t>
            </a:r>
            <a:r>
              <a:rPr lang="en-US" dirty="0"/>
              <a:t> (</a:t>
            </a:r>
            <a:r>
              <a:rPr lang="bg-BG" dirty="0"/>
              <a:t>за </a:t>
            </a:r>
            <a:r>
              <a:rPr lang="en-US" dirty="0"/>
              <a:t>Mac,</a:t>
            </a:r>
            <a:r>
              <a:rPr lang="bg-BG" dirty="0"/>
              <a:t> </a:t>
            </a:r>
            <a:r>
              <a:rPr lang="en-US" dirty="0"/>
              <a:t>Linux</a:t>
            </a:r>
            <a:r>
              <a:rPr lang="bg-BG" dirty="0"/>
              <a:t> и </a:t>
            </a:r>
            <a:r>
              <a:rPr lang="en-US" dirty="0"/>
              <a:t>Windows)</a:t>
            </a:r>
            <a:endParaRPr lang="bg-BG" dirty="0"/>
          </a:p>
          <a:p>
            <a:pPr lvl="2">
              <a:lnSpc>
                <a:spcPct val="110000"/>
              </a:lnSpc>
            </a:pPr>
            <a:r>
              <a:rPr lang="en-US" dirty="0" err="1">
                <a:hlinkClick r:id="rId5"/>
              </a:rPr>
              <a:t>.Net</a:t>
            </a:r>
            <a:r>
              <a:rPr lang="en-US" dirty="0">
                <a:hlinkClick r:id="rId5"/>
              </a:rPr>
              <a:t> Fiddle</a:t>
            </a:r>
            <a:r>
              <a:rPr lang="en-US" dirty="0"/>
              <a:t> </a:t>
            </a:r>
            <a:r>
              <a:rPr lang="bg-BG" dirty="0"/>
              <a:t>(в браузър)</a:t>
            </a:r>
          </a:p>
          <a:p>
            <a:pPr lvl="1">
              <a:lnSpc>
                <a:spcPct val="110000"/>
              </a:lnSpc>
            </a:pPr>
            <a:r>
              <a:rPr lang="bg-BG" dirty="0">
                <a:hlinkClick r:id="rId6"/>
              </a:rPr>
              <a:t>Инструкции</a:t>
            </a:r>
            <a:r>
              <a:rPr lang="bg-BG" dirty="0"/>
              <a:t> за инсталация</a:t>
            </a:r>
            <a:endParaRPr lang="en-US" dirty="0"/>
          </a:p>
          <a:p>
            <a:endParaRPr lang="bg-B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Препоръчителен софтуер</a:t>
            </a:r>
            <a:endParaRPr lang="en-US"/>
          </a:p>
        </p:txBody>
      </p:sp>
      <p:pic>
        <p:nvPicPr>
          <p:cNvPr id="1026" name="Picture 2" descr="Ð ÐµÐ·ÑÐ»ÑÐ°Ñ Ñ Ð¸Ð·Ð¾Ð±ÑÐ°Ð¶ÐµÐ½Ð¸Ðµ Ð·Ð° visual studio 2017 logo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200089"/>
            <a:ext cx="5479357" cy="920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Number">
            <a:extLst>
              <a:ext uri="{FF2B5EF4-FFF2-40B4-BE49-F238E27FC236}">
                <a16:creationId xmlns:a16="http://schemas.microsoft.com/office/drawing/2014/main" id="{72DCC540-3BE7-4F48-913E-3A2A7B4C529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66694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Title">
            <a:extLst>
              <a:ext uri="{FF2B5EF4-FFF2-40B4-BE49-F238E27FC236}">
                <a16:creationId xmlns:a16="http://schemas.microsoft.com/office/drawing/2014/main" id="{FA0703FC-0F8F-4C80-A615-E4B381EC0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8800" dirty="0">
                <a:solidFill>
                  <a:srgbClr val="234465"/>
                </a:solidFill>
              </a:rPr>
              <a:t>Въпроси</a:t>
            </a:r>
            <a:r>
              <a:rPr lang="en-US" sz="8800" dirty="0">
                <a:solidFill>
                  <a:srgbClr val="234465"/>
                </a:solidFill>
              </a:rPr>
              <a:t>?</a:t>
            </a:r>
            <a:endParaRPr lang="en-US" sz="8800" dirty="0"/>
          </a:p>
        </p:txBody>
      </p:sp>
    </p:spTree>
    <p:extLst>
      <p:ext uri="{BB962C8B-B14F-4D97-AF65-F5344CB8AC3E}">
        <p14:creationId xmlns:p14="http://schemas.microsoft.com/office/powerpoint/2010/main" val="2757567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SoftUni Diamond Partners</a:t>
            </a:r>
            <a:endParaRPr lang="bg-BG" dirty="0"/>
          </a:p>
        </p:txBody>
      </p:sp>
      <p:pic>
        <p:nvPicPr>
          <p:cNvPr id="29" name="Infragistics">
            <a:hlinkClick r:id="rId3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04" r="-4204"/>
          <a:stretch/>
        </p:blipFill>
        <p:spPr>
          <a:xfrm>
            <a:off x="5456115" y="4535261"/>
            <a:ext cx="5665883" cy="86315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>
            <a:softEdge rad="0"/>
          </a:effectLst>
        </p:spPr>
      </p:pic>
      <p:pic>
        <p:nvPicPr>
          <p:cNvPr id="30" name="Indeavr" descr="Ð ÐµÐ·ÑÐ»ÑÐ°Ñ Ñ Ð¸Ð·Ð¾Ð±ÑÐ°Ð¶ÐµÐ½Ð¸Ðµ Ð·Ð° indeavr">
            <a:hlinkClick r:id="rId5"/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633" t="-16118" r="-14633" b="-8642"/>
          <a:stretch/>
        </p:blipFill>
        <p:spPr bwMode="auto">
          <a:xfrm>
            <a:off x="1070006" y="4535261"/>
            <a:ext cx="3960082" cy="86315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6" name="Netpeak" descr="Ð ÐµÐ·ÑÐ»ÑÐ°Ñ Ñ Ð¸Ð·Ð¾Ð±ÑÐ°Ð¶ÐµÐ½Ð¸Ðµ Ð·Ð° netpeak">
            <a:hlinkClick r:id="rId7"/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291" t="-11436" r="-7291" b="-11436"/>
          <a:stretch/>
        </p:blipFill>
        <p:spPr bwMode="auto">
          <a:xfrm>
            <a:off x="5331174" y="2475274"/>
            <a:ext cx="5790822" cy="86315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5" name="Sotware Group" descr="Ð ÐµÐ·ÑÐ»ÑÐ°Ñ Ñ Ð¸Ð·Ð¾Ð±ÑÐ°Ð¶ÐµÐ½Ð¸Ðµ Ð·Ð° software group">
            <a:hlinkClick r:id="rId9"/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284" r="-9241"/>
          <a:stretch/>
        </p:blipFill>
        <p:spPr bwMode="auto">
          <a:xfrm>
            <a:off x="1070008" y="2475274"/>
            <a:ext cx="3856369" cy="86315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5" name="Telenor">
            <a:hlinkClick r:id="rId11"/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003" r="-12003" b="-2307"/>
          <a:stretch/>
        </p:blipFill>
        <p:spPr>
          <a:xfrm>
            <a:off x="8675094" y="1445280"/>
            <a:ext cx="2446901" cy="86315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4" name="XS">
            <a:hlinkClick r:id="rId13"/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796" t="-9452" r="-8796" b="-9452"/>
          <a:stretch/>
        </p:blipFill>
        <p:spPr>
          <a:xfrm>
            <a:off x="1070006" y="1445280"/>
            <a:ext cx="4183612" cy="86315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6" name="SB Tech">
            <a:hlinkClick r:id="rId15"/>
          </p:cNvPr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822" r="-689"/>
          <a:stretch/>
        </p:blipFill>
        <p:spPr>
          <a:xfrm>
            <a:off x="5608206" y="1445280"/>
            <a:ext cx="2712303" cy="86315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7" name="Postbank">
            <a:hlinkClick r:id="rId17"/>
          </p:cNvPr>
          <p:cNvPicPr>
            <a:picLocks noChangeAspect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826" t="-8951" r="-21826" b="-8951"/>
          <a:stretch/>
        </p:blipFill>
        <p:spPr>
          <a:xfrm>
            <a:off x="6237267" y="3505268"/>
            <a:ext cx="2518346" cy="86315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7" name="SmartIT">
            <a:hlinkClick r:id="rId19"/>
          </p:cNvPr>
          <p:cNvPicPr>
            <a:picLocks noChangeAspect="1"/>
          </p:cNvPicPr>
          <p:nvPr/>
        </p:nvPicPr>
        <p:blipFill rotWithShape="1"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503" t="-16504" r="-14503" b="-16504"/>
          <a:stretch/>
        </p:blipFill>
        <p:spPr>
          <a:xfrm>
            <a:off x="1070007" y="3505268"/>
            <a:ext cx="4539290" cy="86315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8" name="Codexio">
            <a:hlinkClick r:id="rId21"/>
          </p:cNvPr>
          <p:cNvPicPr>
            <a:picLocks noChangeAspect="1"/>
          </p:cNvPicPr>
          <p:nvPr/>
        </p:nvPicPr>
        <p:blipFill rotWithShape="1"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8589" t="-22282" r="-30138" b="-23831"/>
          <a:stretch/>
        </p:blipFill>
        <p:spPr>
          <a:xfrm>
            <a:off x="9373804" y="3505268"/>
            <a:ext cx="1748192" cy="86315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16" name="Infragistics">
            <a:hlinkClick r:id="rId23"/>
            <a:extLst>
              <a:ext uri="{FF2B5EF4-FFF2-40B4-BE49-F238E27FC236}">
                <a16:creationId xmlns:a16="http://schemas.microsoft.com/office/drawing/2014/main" id="{0FDF11E6-F5ED-4FB2-96CD-9D306D28A0DB}"/>
              </a:ext>
            </a:extLst>
          </p:cNvPr>
          <p:cNvPicPr>
            <a:picLocks noChangeAspect="1"/>
          </p:cNvPicPr>
          <p:nvPr/>
        </p:nvPicPr>
        <p:blipFill rotWithShape="1"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04" r="-4204"/>
          <a:stretch>
            <a:fillRect/>
          </a:stretch>
        </p:blipFill>
        <p:spPr>
          <a:xfrm>
            <a:off x="1113007" y="5565254"/>
            <a:ext cx="2872298" cy="86315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>
            <a:softEdge rad="0"/>
          </a:effectLst>
        </p:spPr>
      </p:pic>
      <p:pic>
        <p:nvPicPr>
          <p:cNvPr id="18" name="Picture 17">
            <a:hlinkClick r:id="rId25"/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4684974" y="5654317"/>
            <a:ext cx="6472875" cy="774091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>
            <a:softEdge rad="0"/>
          </a:effectLst>
        </p:spPr>
      </p:pic>
      <p:sp>
        <p:nvSpPr>
          <p:cNvPr id="17" name="Slide Number">
            <a:extLst>
              <a:ext uri="{FF2B5EF4-FFF2-40B4-BE49-F238E27FC236}">
                <a16:creationId xmlns:a16="http://schemas.microsoft.com/office/drawing/2014/main" id="{01A31DAE-778F-416C-864F-69EA74413E6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29123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SoftUni Organizational Partners</a:t>
            </a:r>
            <a:endParaRPr lang="bg-BG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F94737B-4698-41F8-AC81-9324F12880B9}"/>
              </a:ext>
            </a:extLst>
          </p:cNvPr>
          <p:cNvGrpSpPr/>
          <p:nvPr/>
        </p:nvGrpSpPr>
        <p:grpSpPr>
          <a:xfrm>
            <a:off x="1982273" y="1710773"/>
            <a:ext cx="8227457" cy="4150197"/>
            <a:chOff x="1492446" y="2067924"/>
            <a:chExt cx="6811766" cy="3436077"/>
          </a:xfrm>
        </p:grpSpPr>
        <p:pic>
          <p:nvPicPr>
            <p:cNvPr id="2" name="Picture 1">
              <a:hlinkClick r:id="rId3"/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5953" t="-24485" r="-5953" b="-24485"/>
            <a:stretch/>
          </p:blipFill>
          <p:spPr>
            <a:xfrm>
              <a:off x="1492446" y="2067924"/>
              <a:ext cx="4297166" cy="1439625"/>
            </a:xfrm>
            <a:prstGeom prst="roundRect">
              <a:avLst>
                <a:gd name="adj" fmla="val 8805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  <p:pic>
          <p:nvPicPr>
            <p:cNvPr id="4" name="Picture 3">
              <a:hlinkClick r:id="rId5"/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654" r="6654"/>
            <a:stretch/>
          </p:blipFill>
          <p:spPr>
            <a:xfrm>
              <a:off x="6341434" y="2067924"/>
              <a:ext cx="1962778" cy="1439625"/>
            </a:xfrm>
            <a:prstGeom prst="roundRect">
              <a:avLst>
                <a:gd name="adj" fmla="val 8806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  <p:pic>
          <p:nvPicPr>
            <p:cNvPr id="5" name="Picture 4">
              <a:hlinkClick r:id="rId7"/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201" t="-3201" r="-3201" b="-3201"/>
            <a:stretch/>
          </p:blipFill>
          <p:spPr>
            <a:xfrm>
              <a:off x="5904002" y="4064376"/>
              <a:ext cx="2400210" cy="1439625"/>
            </a:xfrm>
            <a:prstGeom prst="roundRect">
              <a:avLst>
                <a:gd name="adj" fmla="val 8200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  <p:pic>
          <p:nvPicPr>
            <p:cNvPr id="6" name="Picture 5">
              <a:hlinkClick r:id="rId9"/>
            </p:cNvPr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9305" t="-5874" r="-9305" b="-12736"/>
            <a:stretch/>
          </p:blipFill>
          <p:spPr>
            <a:xfrm>
              <a:off x="1492446" y="4064376"/>
              <a:ext cx="3383118" cy="1439625"/>
            </a:xfrm>
            <a:prstGeom prst="roundRect">
              <a:avLst>
                <a:gd name="adj" fmla="val 10015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</p:grpSp>
      <p:sp>
        <p:nvSpPr>
          <p:cNvPr id="9" name="Slide Number">
            <a:extLst>
              <a:ext uri="{FF2B5EF4-FFF2-40B4-BE49-F238E27FC236}">
                <a16:creationId xmlns:a16="http://schemas.microsoft.com/office/drawing/2014/main" id="{735A29D8-5B9B-4123-A3C7-50BF4C606DF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265036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Body">
            <a:extLst>
              <a:ext uri="{FF2B5EF4-FFF2-40B4-BE49-F238E27FC236}">
                <a16:creationId xmlns:a16="http://schemas.microsoft.com/office/drawing/2014/main" id="{980F49B1-E4BE-4389-A747-7AB9B71AD9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269001"/>
            <a:ext cx="11818096" cy="5455890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bg-BG" dirty="0"/>
              <a:t>Този курс</a:t>
            </a:r>
            <a:r>
              <a:rPr lang="en-US" dirty="0"/>
              <a:t> (</a:t>
            </a:r>
            <a:r>
              <a:rPr lang="bg-BG" dirty="0"/>
              <a:t>презентации, примери, демонстрационен код, упражнения, домашни, видео и други активи</a:t>
            </a:r>
            <a:r>
              <a:rPr lang="en-US" dirty="0"/>
              <a:t>) </a:t>
            </a:r>
            <a:r>
              <a:rPr lang="bg-BG" dirty="0"/>
              <a:t>представлява</a:t>
            </a:r>
            <a:r>
              <a:rPr lang="en-US" dirty="0"/>
              <a:t> </a:t>
            </a:r>
            <a:r>
              <a:rPr lang="bg-BG" b="1" dirty="0"/>
              <a:t>защитено авторско съдържание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bg-BG" dirty="0"/>
              <a:t>Нерегламентирано копиране</a:t>
            </a:r>
            <a:r>
              <a:rPr lang="en-US" dirty="0"/>
              <a:t>,</a:t>
            </a:r>
            <a:r>
              <a:rPr lang="bg-BG" dirty="0"/>
              <a:t> разпространение или използване е незаконно</a:t>
            </a:r>
          </a:p>
          <a:p>
            <a:pPr>
              <a:lnSpc>
                <a:spcPct val="120000"/>
              </a:lnSpc>
            </a:pPr>
            <a:r>
              <a:rPr lang="en-US" dirty="0"/>
              <a:t>© </a:t>
            </a:r>
            <a:r>
              <a:rPr lang="bg-BG" dirty="0"/>
              <a:t>СофтУни</a:t>
            </a:r>
            <a:r>
              <a:rPr lang="en-US" dirty="0"/>
              <a:t> – </a:t>
            </a:r>
            <a:r>
              <a:rPr lang="en-US" dirty="0">
                <a:hlinkClick r:id="rId3"/>
              </a:rPr>
              <a:t>https://softuni.org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© </a:t>
            </a:r>
            <a:r>
              <a:rPr lang="bg-BG" dirty="0"/>
              <a:t>Софтуерен университет</a:t>
            </a:r>
            <a:r>
              <a:rPr lang="en-US" dirty="0"/>
              <a:t> – </a:t>
            </a:r>
            <a:r>
              <a:rPr lang="en-US" dirty="0">
                <a:hlinkClick r:id="rId4"/>
              </a:rPr>
              <a:t>https://softuni.bg</a:t>
            </a:r>
            <a:endParaRPr lang="bg-BG" dirty="0"/>
          </a:p>
          <a:p>
            <a:pPr>
              <a:lnSpc>
                <a:spcPct val="120000"/>
              </a:lnSpc>
            </a:pPr>
            <a:endParaRPr lang="bg-BG" dirty="0"/>
          </a:p>
        </p:txBody>
      </p:sp>
      <p:pic>
        <p:nvPicPr>
          <p:cNvPr id="6" name="Picture License" descr="License">
            <a:extLst>
              <a:ext uri="{FF2B5EF4-FFF2-40B4-BE49-F238E27FC236}">
                <a16:creationId xmlns:a16="http://schemas.microsoft.com/office/drawing/2014/main" id="{82BA520F-A037-4E01-AA18-27D9F1E930A6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745023" y="4445455"/>
            <a:ext cx="1930977" cy="2043545"/>
          </a:xfrm>
          <a:prstGeom prst="rect">
            <a:avLst/>
          </a:prstGeom>
        </p:spPr>
      </p:pic>
      <p:sp>
        <p:nvSpPr>
          <p:cNvPr id="3" name="Slide Title">
            <a:extLst>
              <a:ext uri="{FF2B5EF4-FFF2-40B4-BE49-F238E27FC236}">
                <a16:creationId xmlns:a16="http://schemas.microsoft.com/office/drawing/2014/main" id="{E5F1FB41-80C3-4816-BC47-CCC50632E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Лиценз</a:t>
            </a: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353112CC-5435-486C-8614-155DDDD946F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22964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Body"/>
          <p:cNvSpPr>
            <a:spLocks noGrp="1"/>
          </p:cNvSpPr>
          <p:nvPr>
            <p:ph idx="4294967295"/>
          </p:nvPr>
        </p:nvSpPr>
        <p:spPr>
          <a:xfrm>
            <a:off x="190404" y="1179000"/>
            <a:ext cx="9865596" cy="5490000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bg-BG" sz="3200" dirty="0"/>
              <a:t>Софтуерен университет </a:t>
            </a:r>
            <a:r>
              <a:rPr lang="en-US" sz="3200" dirty="0"/>
              <a:t>– </a:t>
            </a:r>
            <a:r>
              <a:rPr lang="bg-BG" sz="3200" dirty="0"/>
              <a:t>качествено образование, професия и работа за софтуерни инженери</a:t>
            </a:r>
            <a:endParaRPr lang="en-US" sz="3200" dirty="0"/>
          </a:p>
          <a:p>
            <a:pPr lvl="1"/>
            <a:r>
              <a:rPr lang="en-US" sz="3000" noProof="1">
                <a:hlinkClick r:id="rId3"/>
              </a:rPr>
              <a:t>softuni.bg</a:t>
            </a:r>
            <a:endParaRPr lang="en-US" sz="3000" noProof="1"/>
          </a:p>
          <a:p>
            <a:pPr>
              <a:lnSpc>
                <a:spcPct val="100000"/>
              </a:lnSpc>
            </a:pPr>
            <a:r>
              <a:rPr lang="bg-BG" sz="3200" dirty="0"/>
              <a:t>Фондация "Софтуерен университет"</a:t>
            </a:r>
          </a:p>
          <a:p>
            <a:pPr lvl="1"/>
            <a:r>
              <a:rPr lang="en-US" sz="3000" noProof="1">
                <a:hlinkClick r:id="rId4"/>
              </a:rPr>
              <a:t>softuni.foundation</a:t>
            </a:r>
            <a:endParaRPr lang="en-US" sz="3000" noProof="1"/>
          </a:p>
          <a:p>
            <a:pPr>
              <a:lnSpc>
                <a:spcPct val="100000"/>
              </a:lnSpc>
            </a:pPr>
            <a:r>
              <a:rPr lang="bg-BG" sz="3200" dirty="0"/>
              <a:t>Софтуерен университет</a:t>
            </a:r>
            <a:r>
              <a:rPr lang="en-US" sz="3200" dirty="0"/>
              <a:t> @ Facebook</a:t>
            </a:r>
          </a:p>
          <a:p>
            <a:pPr lvl="1"/>
            <a:r>
              <a:rPr lang="en-US" sz="3000" noProof="1">
                <a:hlinkClick r:id="rId5"/>
              </a:rPr>
              <a:t>facebook.com/SoftwareUniversity</a:t>
            </a:r>
            <a:endParaRPr lang="en-US" sz="3000" noProof="1"/>
          </a:p>
          <a:p>
            <a:pPr>
              <a:lnSpc>
                <a:spcPct val="100000"/>
              </a:lnSpc>
            </a:pPr>
            <a:r>
              <a:rPr lang="bg-BG" sz="3200" dirty="0"/>
              <a:t>Дискусионни форуми на СофтУни</a:t>
            </a:r>
            <a:endParaRPr lang="en-US" sz="3200" dirty="0"/>
          </a:p>
          <a:p>
            <a:pPr lvl="1"/>
            <a:r>
              <a:rPr lang="en-US" sz="3000" dirty="0">
                <a:hlinkClick r:id="rId6"/>
              </a:rPr>
              <a:t>forum.softuni.bg</a:t>
            </a:r>
            <a:endParaRPr lang="en-US" sz="3000" noProof="1"/>
          </a:p>
        </p:txBody>
      </p:sp>
      <p:sp>
        <p:nvSpPr>
          <p:cNvPr id="3" name="Slide 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/>
              <a:t>Обучения</a:t>
            </a:r>
            <a:r>
              <a:rPr lang="en-US" dirty="0"/>
              <a:t> </a:t>
            </a:r>
            <a:r>
              <a:rPr lang="bg-BG" dirty="0"/>
              <a:t>в</a:t>
            </a:r>
            <a:r>
              <a:rPr lang="en-US" dirty="0"/>
              <a:t> </a:t>
            </a:r>
            <a:r>
              <a:rPr lang="bg-BG" dirty="0"/>
              <a:t>Софтуерен университет (СофтУни</a:t>
            </a:r>
            <a:r>
              <a:rPr lang="en-US" dirty="0"/>
              <a:t>)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9799D293-A6F8-4DE0-AA72-F997EA448D53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108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EE97FDE-3573-4565-B412-F563AF2C61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6920" y="1447800"/>
            <a:ext cx="2278160" cy="2448368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8991F685-0604-403A-9752-F40D5DB81D83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/>
              <a:t>Основи на програмирането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5E3DA8F0-E127-4E3D-9A86-A3CBFE269B5F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ru-RU"/>
              <a:t>Цели на курса и учебна програма</a:t>
            </a:r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294587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541D0B-AB02-4AE3-8878-6C4C30FDD67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83862" y="1121144"/>
            <a:ext cx="9927138" cy="527604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bg-BG" dirty="0"/>
              <a:t>Курсът </a:t>
            </a:r>
            <a:r>
              <a:rPr lang="en-US" dirty="0"/>
              <a:t>"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Основи на програмирането</a:t>
            </a:r>
            <a:r>
              <a:rPr lang="en-US" dirty="0"/>
              <a:t>"</a:t>
            </a:r>
            <a:r>
              <a:rPr lang="bg-BG" dirty="0"/>
              <a:t> дава</a:t>
            </a:r>
            <a:r>
              <a:rPr lang="en-US" dirty="0"/>
              <a:t>:</a:t>
            </a:r>
          </a:p>
          <a:p>
            <a:pPr lvl="1">
              <a:lnSpc>
                <a:spcPct val="100000"/>
              </a:lnSpc>
            </a:pPr>
            <a:r>
              <a:rPr lang="bg-BG" dirty="0"/>
              <a:t>Въведение в един от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най-търсените </a:t>
            </a:r>
          </a:p>
          <a:p>
            <a:pPr marL="377887" lvl="1" indent="0">
              <a:lnSpc>
                <a:spcPct val="100000"/>
              </a:lnSpc>
              <a:buNone/>
            </a:pPr>
            <a:r>
              <a:rPr lang="bg-BG" dirty="0"/>
              <a:t>   програмни езици на пазара в България</a:t>
            </a:r>
          </a:p>
          <a:p>
            <a:pPr lvl="1">
              <a:lnSpc>
                <a:spcPct val="100000"/>
              </a:lnSpc>
            </a:pPr>
            <a:r>
              <a:rPr lang="bg-BG" dirty="0"/>
              <a:t>Познания върху </a:t>
            </a:r>
            <a:r>
              <a:rPr lang="bg-BG" dirty="0">
                <a:solidFill>
                  <a:schemeClr val="bg1"/>
                </a:solidFill>
              </a:rPr>
              <a:t>основни концепции </a:t>
            </a:r>
            <a:r>
              <a:rPr lang="bg-BG" dirty="0"/>
              <a:t>от </a:t>
            </a:r>
            <a:br>
              <a:rPr lang="bg-BG" dirty="0"/>
            </a:br>
            <a:r>
              <a:rPr lang="bg-BG" dirty="0"/>
              <a:t>информационните технологии</a:t>
            </a:r>
          </a:p>
          <a:p>
            <a:pPr lvl="1">
              <a:lnSpc>
                <a:spcPct val="100000"/>
              </a:lnSpc>
            </a:pPr>
            <a:r>
              <a:rPr lang="bg-BG" dirty="0"/>
              <a:t>Базово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алгоритмично мислене</a:t>
            </a:r>
          </a:p>
          <a:p>
            <a:pPr lvl="1">
              <a:lnSpc>
                <a:spcPct val="100000"/>
              </a:lnSpc>
            </a:pPr>
            <a:r>
              <a:rPr lang="bg-BG" dirty="0"/>
              <a:t>Първа крачка в едно ново и </a:t>
            </a:r>
            <a:br>
              <a:rPr lang="bg-BG" dirty="0"/>
            </a:b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динамично начинание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Цели на курса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2892" y="2133601"/>
            <a:ext cx="1923209" cy="1934703"/>
          </a:xfrm>
          <a:prstGeom prst="rect">
            <a:avLst/>
          </a:prstGeom>
        </p:spPr>
      </p:pic>
      <p:sp>
        <p:nvSpPr>
          <p:cNvPr id="7" name="Slide Number">
            <a:extLst>
              <a:ext uri="{FF2B5EF4-FFF2-40B4-BE49-F238E27FC236}">
                <a16:creationId xmlns:a16="http://schemas.microsoft.com/office/drawing/2014/main" id="{2BA64BEB-81CD-4309-8047-F8EB3D64304A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2493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0EB4960-2E18-4B62-9F06-8B776D701A0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442913" indent="-442913">
              <a:lnSpc>
                <a:spcPct val="130000"/>
              </a:lnSpc>
              <a:buFont typeface="+mj-lt"/>
              <a:buAutoNum type="arabicPeriod"/>
            </a:pPr>
            <a:r>
              <a:rPr lang="ru-RU" dirty="0"/>
              <a:t>Добре дошли в СофтУни. </a:t>
            </a:r>
            <a:r>
              <a:rPr lang="bg-BG" dirty="0"/>
              <a:t>Откриване</a:t>
            </a:r>
            <a:r>
              <a:rPr lang="ru-RU" dirty="0"/>
              <a:t> на курса.</a:t>
            </a:r>
            <a:r>
              <a:rPr lang="en-US" dirty="0"/>
              <a:t/>
            </a:r>
            <a:br>
              <a:rPr lang="en-US" dirty="0"/>
            </a:br>
            <a:r>
              <a:rPr lang="bg-BG" dirty="0"/>
              <a:t>Първи стъпки в програмирането</a:t>
            </a:r>
            <a:endParaRPr lang="ru-RU" dirty="0"/>
          </a:p>
          <a:p>
            <a:pPr marL="442913" indent="-442913">
              <a:lnSpc>
                <a:spcPct val="130000"/>
              </a:lnSpc>
              <a:buFont typeface="+mj-lt"/>
              <a:buAutoNum type="arabicPeriod"/>
            </a:pPr>
            <a:r>
              <a:rPr lang="ru-RU" dirty="0"/>
              <a:t>Прости </a:t>
            </a:r>
            <a:r>
              <a:rPr lang="bg-BG" dirty="0"/>
              <a:t>операции и пресмятания</a:t>
            </a:r>
            <a:endParaRPr lang="ru-RU" dirty="0"/>
          </a:p>
          <a:p>
            <a:pPr marL="442913" indent="-442913">
              <a:lnSpc>
                <a:spcPct val="130000"/>
              </a:lnSpc>
              <a:buFont typeface="+mj-lt"/>
              <a:buAutoNum type="arabicPeriod"/>
            </a:pPr>
            <a:r>
              <a:rPr lang="bg-BG" dirty="0"/>
              <a:t>Проверки</a:t>
            </a:r>
            <a:endParaRPr lang="ru-RU" dirty="0"/>
          </a:p>
          <a:p>
            <a:pPr marL="442913" indent="-442913">
              <a:lnSpc>
                <a:spcPct val="130000"/>
              </a:lnSpc>
              <a:buFont typeface="+mj-lt"/>
              <a:buAutoNum type="arabicPeriod"/>
            </a:pPr>
            <a:r>
              <a:rPr lang="bg-BG" dirty="0"/>
              <a:t>По-сложни проверки</a:t>
            </a:r>
            <a:endParaRPr lang="en-US" dirty="0"/>
          </a:p>
          <a:p>
            <a:pPr marL="442913" indent="-442913">
              <a:lnSpc>
                <a:spcPct val="130000"/>
              </a:lnSpc>
              <a:buFont typeface="+mj-lt"/>
              <a:buAutoNum type="arabicPeriod"/>
            </a:pPr>
            <a:r>
              <a:rPr lang="bg-BG" dirty="0">
                <a:latin typeface="+mj-lt"/>
              </a:rPr>
              <a:t> </a:t>
            </a:r>
            <a:r>
              <a:rPr lang="bg-BG" dirty="0"/>
              <a:t>Цикли</a:t>
            </a:r>
            <a:endParaRPr lang="ru-RU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Учебна програма</a:t>
            </a:r>
            <a:endParaRPr lang="en-US" dirty="0"/>
          </a:p>
        </p:txBody>
      </p:sp>
      <p:pic>
        <p:nvPicPr>
          <p:cNvPr id="4098" name="Picture 2" descr="Ð ÐµÐ·ÑÐ»ÑÐ°Ñ Ñ Ð¸Ð·Ð¾Ð±ÑÐ°Ð¶ÐµÐ½Ð¸Ðµ Ð·Ð° agenda png">
            <a:extLst>
              <a:ext uri="{FF2B5EF4-FFF2-40B4-BE49-F238E27FC236}">
                <a16:creationId xmlns:a16="http://schemas.microsoft.com/office/drawing/2014/main" id="{837EBCCA-678C-49A1-9865-207A326235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1600" y="2819400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Number">
            <a:extLst>
              <a:ext uri="{FF2B5EF4-FFF2-40B4-BE49-F238E27FC236}">
                <a16:creationId xmlns:a16="http://schemas.microsoft.com/office/drawing/2014/main" id="{B814CDE9-311C-448C-96B0-D738A3461F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52263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D2FF63D-39CF-43BF-81D9-8F286B0A4EE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442913" indent="-442913">
              <a:lnSpc>
                <a:spcPct val="130000"/>
              </a:lnSpc>
              <a:buFont typeface="+mj-lt"/>
              <a:buAutoNum type="arabicPeriod" startAt="6"/>
            </a:pPr>
            <a:r>
              <a:rPr lang="bg-BG" dirty="0"/>
              <a:t>Цикли - част 2</a:t>
            </a:r>
            <a:endParaRPr lang="ru-RU" dirty="0"/>
          </a:p>
          <a:p>
            <a:pPr marL="442913" indent="-442913">
              <a:lnSpc>
                <a:spcPct val="130000"/>
              </a:lnSpc>
              <a:buFont typeface="+mj-lt"/>
              <a:buAutoNum type="arabicPeriod" startAt="6"/>
            </a:pPr>
            <a:r>
              <a:rPr lang="bg-BG" dirty="0"/>
              <a:t>Вложени</a:t>
            </a:r>
            <a:r>
              <a:rPr lang="ru-RU" dirty="0"/>
              <a:t> цикли</a:t>
            </a:r>
          </a:p>
          <a:p>
            <a:pPr marL="442913" indent="-442913">
              <a:lnSpc>
                <a:spcPct val="130000"/>
              </a:lnSpc>
              <a:buFont typeface="+mj-lt"/>
              <a:buAutoNum type="arabicPeriod" startAt="6"/>
            </a:pPr>
            <a:r>
              <a:rPr lang="ru-RU" dirty="0"/>
              <a:t>Подготовка за </a:t>
            </a:r>
            <a:r>
              <a:rPr lang="bg-BG" dirty="0"/>
              <a:t>приемен изпит</a:t>
            </a:r>
            <a:endParaRPr lang="en-US" dirty="0"/>
          </a:p>
          <a:p>
            <a:pPr marL="442913" indent="-442913">
              <a:lnSpc>
                <a:spcPct val="130000"/>
              </a:lnSpc>
              <a:buClr>
                <a:schemeClr val="tx1"/>
              </a:buClr>
              <a:buFont typeface="+mj-lt"/>
              <a:buAutoNum type="arabicPeriod" startAt="6"/>
            </a:pPr>
            <a:r>
              <a:rPr lang="bg-BG" dirty="0">
                <a:solidFill>
                  <a:schemeClr val="bg1"/>
                </a:solidFill>
              </a:rPr>
              <a:t>Пробен</a:t>
            </a:r>
            <a:r>
              <a:rPr lang="bg-BG" dirty="0"/>
              <a:t> онлайн изпит</a:t>
            </a:r>
            <a:endParaRPr lang="en-US" dirty="0"/>
          </a:p>
          <a:p>
            <a:pPr marL="442913" indent="-442913">
              <a:lnSpc>
                <a:spcPct val="130000"/>
              </a:lnSpc>
              <a:buClr>
                <a:schemeClr val="tx1"/>
              </a:buClr>
              <a:buFont typeface="+mj-lt"/>
              <a:buAutoNum type="arabicPeriod" startAt="6"/>
            </a:pPr>
            <a:r>
              <a:rPr lang="bg-BG" dirty="0"/>
              <a:t>Онлайн теоретичен изпит</a:t>
            </a:r>
            <a:endParaRPr lang="ru-RU" dirty="0"/>
          </a:p>
          <a:p>
            <a:pPr marL="442913" indent="-442913">
              <a:lnSpc>
                <a:spcPct val="130000"/>
              </a:lnSpc>
              <a:buFont typeface="+mj-lt"/>
              <a:buAutoNum type="arabicPeriod" startAt="6"/>
            </a:pPr>
            <a:r>
              <a:rPr lang="ru-RU" dirty="0"/>
              <a:t>Онлайн практически </a:t>
            </a:r>
            <a:r>
              <a:rPr lang="bg-BG" dirty="0">
                <a:solidFill>
                  <a:schemeClr val="bg1"/>
                </a:solidFill>
              </a:rPr>
              <a:t>приемен</a:t>
            </a:r>
            <a:r>
              <a:rPr lang="bg-BG" dirty="0"/>
              <a:t> изпит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Учебна програма</a:t>
            </a:r>
            <a:r>
              <a:rPr lang="en-US" dirty="0"/>
              <a:t> (2)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B9810A8-17FA-4769-9DCA-88E7721A16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3414" y="3124200"/>
            <a:ext cx="3124200" cy="3124200"/>
          </a:xfrm>
          <a:prstGeom prst="rect">
            <a:avLst/>
          </a:prstGeom>
        </p:spPr>
      </p:pic>
      <p:sp>
        <p:nvSpPr>
          <p:cNvPr id="8" name="Slide Number">
            <a:extLst>
              <a:ext uri="{FF2B5EF4-FFF2-40B4-BE49-F238E27FC236}">
                <a16:creationId xmlns:a16="http://schemas.microsoft.com/office/drawing/2014/main" id="{4D6B27B1-EFC6-4D81-8518-5FED284C11E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76490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302D1E6-5D95-480B-8FC5-303A75ACB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Разпределение на лекция</a:t>
            </a:r>
            <a:endParaRPr lang="en-US" dirty="0"/>
          </a:p>
        </p:txBody>
      </p:sp>
      <p:graphicFrame>
        <p:nvGraphicFramePr>
          <p:cNvPr id="6" name="Group 134">
            <a:extLst>
              <a:ext uri="{FF2B5EF4-FFF2-40B4-BE49-F238E27FC236}">
                <a16:creationId xmlns:a16="http://schemas.microsoft.com/office/drawing/2014/main" id="{40B5E440-8818-4D2A-A210-CDACD012313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03594645"/>
              </p:ext>
            </p:extLst>
          </p:nvPr>
        </p:nvGraphicFramePr>
        <p:xfrm>
          <a:off x="1257300" y="1663770"/>
          <a:ext cx="9677400" cy="4302552"/>
        </p:xfrm>
        <a:graphic>
          <a:graphicData uri="http://schemas.openxmlformats.org/drawingml/2006/table">
            <a:tbl>
              <a:tblPr/>
              <a:tblGrid>
                <a:gridCol w="49947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826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94242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bg-BG" sz="44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Дейност</a:t>
                      </a:r>
                      <a:endParaRPr kumimoji="1" lang="en-US" sz="44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2726" marR="142726" marT="108000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bg-BG" sz="44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Времетраене</a:t>
                      </a:r>
                      <a:endParaRPr kumimoji="1" lang="en-US" sz="44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2726" marR="142726" marT="108000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9094">
                <a:tc>
                  <a:txBody>
                    <a:bodyPr/>
                    <a:lstStyle/>
                    <a:p>
                      <a:pPr algn="ctr"/>
                      <a:r>
                        <a:rPr lang="bg-BG" sz="3600" dirty="0"/>
                        <a:t>Лекционна част</a:t>
                      </a:r>
                      <a:endParaRPr lang="en-US" sz="3600" b="0" dirty="0"/>
                    </a:p>
                  </a:txBody>
                  <a:tcPr marT="108000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sz="3600" dirty="0"/>
                        <a:t>60 минути</a:t>
                      </a:r>
                      <a:endParaRPr lang="en-US" sz="3600" dirty="0"/>
                    </a:p>
                  </a:txBody>
                  <a:tcPr marT="108000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6312">
                <a:tc>
                  <a:txBody>
                    <a:bodyPr/>
                    <a:lstStyle/>
                    <a:p>
                      <a:pPr marL="0" marR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bg-BG" sz="3600" dirty="0"/>
                        <a:t>Почивка</a:t>
                      </a:r>
                      <a:endParaRPr lang="en-US" sz="3600" b="0" dirty="0"/>
                    </a:p>
                  </a:txBody>
                  <a:tcPr marT="108000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sz="3600" dirty="0"/>
                        <a:t>15 минути</a:t>
                      </a:r>
                      <a:endParaRPr lang="en-US" sz="3600" dirty="0"/>
                    </a:p>
                  </a:txBody>
                  <a:tcPr marT="108000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61705">
                <a:tc>
                  <a:txBody>
                    <a:bodyPr/>
                    <a:lstStyle/>
                    <a:p>
                      <a:pPr algn="ctr"/>
                      <a:r>
                        <a:rPr lang="bg-BG" sz="3600" dirty="0"/>
                        <a:t>Лекционна част</a:t>
                      </a:r>
                      <a:endParaRPr lang="en-US" sz="3600" b="0" dirty="0"/>
                    </a:p>
                  </a:txBody>
                  <a:tcPr marT="108000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sz="3600" dirty="0"/>
                        <a:t>50 минути</a:t>
                      </a:r>
                      <a:endParaRPr lang="en-US" sz="3600" dirty="0"/>
                    </a:p>
                  </a:txBody>
                  <a:tcPr marT="108000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9519">
                <a:tc>
                  <a:txBody>
                    <a:bodyPr/>
                    <a:lstStyle/>
                    <a:p>
                      <a:pPr marL="0" marR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bg-BG" sz="3600" dirty="0"/>
                        <a:t>Почивка</a:t>
                      </a:r>
                      <a:endParaRPr lang="en-US" sz="3600" b="0" dirty="0">
                        <a:solidFill>
                          <a:schemeClr val="bg1"/>
                        </a:solidFill>
                      </a:endParaRPr>
                    </a:p>
                  </a:txBody>
                  <a:tcPr marT="108000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43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bg-BG" sz="3600" dirty="0"/>
                        <a:t>15 минути</a:t>
                      </a:r>
                      <a:endParaRPr lang="en-US" sz="3600" dirty="0"/>
                    </a:p>
                  </a:txBody>
                  <a:tcPr marT="108000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09519"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bg-BG" sz="3600" dirty="0"/>
                        <a:t>Лекционна част</a:t>
                      </a:r>
                      <a:endParaRPr lang="en-US" sz="3600" b="0" dirty="0"/>
                    </a:p>
                  </a:txBody>
                  <a:tcPr marT="108000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43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bg-BG" sz="3600" dirty="0"/>
                        <a:t>40 минути</a:t>
                      </a:r>
                      <a:endParaRPr lang="en-US" sz="3600" dirty="0"/>
                    </a:p>
                  </a:txBody>
                  <a:tcPr marT="108000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0586892"/>
                  </a:ext>
                </a:extLst>
              </a:tr>
            </a:tbl>
          </a:graphicData>
        </a:graphic>
      </p:graphicFrame>
      <p:sp>
        <p:nvSpPr>
          <p:cNvPr id="7" name="Slide Number">
            <a:extLst>
              <a:ext uri="{FF2B5EF4-FFF2-40B4-BE49-F238E27FC236}">
                <a16:creationId xmlns:a16="http://schemas.microsoft.com/office/drawing/2014/main" id="{6BC45AB7-20DE-4B86-A6DC-6197E06D805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714363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Ð ÐµÐ·ÑÐ»ÑÐ°Ñ Ñ Ð¸Ð·Ð¾Ð±ÑÐ°Ð¶ÐµÐ½Ð¸Ðµ Ð·Ð° lecture png">
            <a:extLst>
              <a:ext uri="{FF2B5EF4-FFF2-40B4-BE49-F238E27FC236}">
                <a16:creationId xmlns:a16="http://schemas.microsoft.com/office/drawing/2014/main" id="{1316E379-60D6-43AE-8A90-18B5941D62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1422071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1AABA65-55B7-4190-8A16-85FECCE8A009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/>
              <a:t>Преподаватели в курса</a:t>
            </a:r>
          </a:p>
        </p:txBody>
      </p:sp>
    </p:spTree>
    <p:extLst>
      <p:ext uri="{BB962C8B-B14F-4D97-AF65-F5344CB8AC3E}">
        <p14:creationId xmlns:p14="http://schemas.microsoft.com/office/powerpoint/2010/main" val="2059248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Преподаватели</a:t>
            </a:r>
            <a:endParaRPr lang="en-US" dirty="0"/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BE33F344-3DB3-4C8D-B793-6013C7BF1613}"/>
              </a:ext>
            </a:extLst>
          </p:cNvPr>
          <p:cNvSpPr txBox="1">
            <a:spLocks/>
          </p:cNvSpPr>
          <p:nvPr/>
        </p:nvSpPr>
        <p:spPr>
          <a:xfrm>
            <a:off x="457200" y="1524001"/>
            <a:ext cx="7483842" cy="4587875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endParaRPr lang="bg-BG" sz="2800" dirty="0"/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6CDD051B-A392-4BC7-A984-A08FCA3F74A7}"/>
              </a:ext>
            </a:extLst>
          </p:cNvPr>
          <p:cNvSpPr txBox="1">
            <a:spLocks/>
          </p:cNvSpPr>
          <p:nvPr/>
        </p:nvSpPr>
        <p:spPr>
          <a:xfrm>
            <a:off x="457200" y="1524000"/>
            <a:ext cx="7483842" cy="4587875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latinLnBrk="0" hangingPunct="0">
              <a:lnSpc>
                <a:spcPct val="100000"/>
              </a:lnSpc>
            </a:pPr>
            <a:r>
              <a:rPr lang="bg-BG" sz="4400" b="1" dirty="0">
                <a:solidFill>
                  <a:schemeClr val="tx2"/>
                </a:solidFill>
              </a:rPr>
              <a:t>Ален Паунов</a:t>
            </a:r>
          </a:p>
          <a:p>
            <a:pPr lvl="1" eaLnBrk="0" latinLnBrk="0" hangingPunct="0">
              <a:lnSpc>
                <a:spcPct val="100000"/>
              </a:lnSpc>
            </a:pPr>
            <a:r>
              <a:rPr lang="bg-BG" sz="3600" dirty="0">
                <a:solidFill>
                  <a:schemeClr val="tx2"/>
                </a:solidFill>
              </a:rPr>
              <a:t>Директор на </a:t>
            </a:r>
            <a:r>
              <a:rPr lang="en-US" sz="3600" dirty="0">
                <a:solidFill>
                  <a:schemeClr val="tx2"/>
                </a:solidFill>
              </a:rPr>
              <a:t>SoftUni </a:t>
            </a:r>
            <a:r>
              <a:rPr lang="bg-BG" sz="3600" dirty="0">
                <a:solidFill>
                  <a:schemeClr val="tx2"/>
                </a:solidFill>
              </a:rPr>
              <a:t>и част от екипа повече от 2 години</a:t>
            </a:r>
          </a:p>
          <a:p>
            <a:pPr lvl="1" eaLnBrk="0" latinLnBrk="0" hangingPunct="0">
              <a:lnSpc>
                <a:spcPct val="100000"/>
              </a:lnSpc>
            </a:pPr>
            <a:r>
              <a:rPr lang="bg-BG" sz="3600" dirty="0">
                <a:solidFill>
                  <a:schemeClr val="tx2"/>
                </a:solidFill>
              </a:rPr>
              <a:t>Преподавател в различни курсове и технологии</a:t>
            </a:r>
          </a:p>
          <a:p>
            <a:pPr lvl="1" eaLnBrk="0" latinLnBrk="0" hangingPunct="0">
              <a:lnSpc>
                <a:spcPct val="100000"/>
              </a:lnSpc>
            </a:pPr>
            <a:r>
              <a:rPr lang="bg-BG" sz="3600" dirty="0">
                <a:solidFill>
                  <a:schemeClr val="tx2"/>
                </a:solidFill>
              </a:rPr>
              <a:t>Многогодишен опит в сферата на правните услуги</a:t>
            </a:r>
          </a:p>
          <a:p>
            <a:pPr lvl="1" eaLnBrk="0" latinLnBrk="0" hangingPunct="0">
              <a:lnSpc>
                <a:spcPct val="100000"/>
              </a:lnSpc>
            </a:pPr>
            <a:endParaRPr lang="bg-BG" sz="3600" dirty="0">
              <a:solidFill>
                <a:schemeClr val="tx2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306E3F8-4610-410C-A63F-E436EC6DFD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1042" y="1523999"/>
            <a:ext cx="3460831" cy="346083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Slide Number">
            <a:extLst>
              <a:ext uri="{FF2B5EF4-FFF2-40B4-BE49-F238E27FC236}">
                <a16:creationId xmlns:a16="http://schemas.microsoft.com/office/drawing/2014/main" id="{92353EA9-F992-4E48-AFAB-EA4727CE2BD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18980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</p:sld>
</file>

<file path=ppt/theme/theme1.xml><?xml version="1.0" encoding="utf-8"?>
<a:theme xmlns:a="http://schemas.openxmlformats.org/drawingml/2006/main" name="SoftUni">
  <a:themeElements>
    <a:clrScheme name="SoftUni">
      <a:dk1>
        <a:srgbClr val="234465"/>
      </a:dk1>
      <a:lt1>
        <a:srgbClr val="FFA000"/>
      </a:lt1>
      <a:dk2>
        <a:srgbClr val="234465"/>
      </a:dk2>
      <a:lt2>
        <a:srgbClr val="FFFFFF"/>
      </a:lt2>
      <a:accent1>
        <a:srgbClr val="FFA000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F2AC44"/>
      </a:hlink>
      <a:folHlink>
        <a:srgbClr val="F6C781"/>
      </a:folHlink>
    </a:clrScheme>
    <a:fontScheme name="SoftUn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3697</TotalTime>
  <Words>948</Words>
  <Application>Microsoft Office PowerPoint</Application>
  <PresentationFormat>Widescreen</PresentationFormat>
  <Paragraphs>205</Paragraphs>
  <Slides>29</Slides>
  <Notes>18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6" baseType="lpstr">
      <vt:lpstr>맑은 고딕</vt:lpstr>
      <vt:lpstr>Arial</vt:lpstr>
      <vt:lpstr>Calibri</vt:lpstr>
      <vt:lpstr>Consolas</vt:lpstr>
      <vt:lpstr>Wingdings</vt:lpstr>
      <vt:lpstr>Wingdings 2</vt:lpstr>
      <vt:lpstr>SoftUni</vt:lpstr>
      <vt:lpstr>Основи на програмирането </vt:lpstr>
      <vt:lpstr>Съдържание</vt:lpstr>
      <vt:lpstr>Основи на програмирането</vt:lpstr>
      <vt:lpstr>Цели на курса</vt:lpstr>
      <vt:lpstr>Учебна програма</vt:lpstr>
      <vt:lpstr>Учебна програма (2)</vt:lpstr>
      <vt:lpstr>Разпределение на лекция</vt:lpstr>
      <vt:lpstr>Преподаватели в курса</vt:lpstr>
      <vt:lpstr>Преподаватели</vt:lpstr>
      <vt:lpstr>Преподаватели</vt:lpstr>
      <vt:lpstr>Основи на програмирането</vt:lpstr>
      <vt:lpstr>Упражнения и домашни</vt:lpstr>
      <vt:lpstr>Система за онлайн оценяване </vt:lpstr>
      <vt:lpstr>Как работи тестването в Judge системата?</vt:lpstr>
      <vt:lpstr>Онлайн практически изпит</vt:lpstr>
      <vt:lpstr>Онлайн теоретичен изпит</vt:lpstr>
      <vt:lpstr>Резултати от приемен изпит</vt:lpstr>
      <vt:lpstr>PowerPoint Presentation</vt:lpstr>
      <vt:lpstr>Ресурси</vt:lpstr>
      <vt:lpstr>Сайт на курса и материали</vt:lpstr>
      <vt:lpstr>Слайдове, видео, домашни</vt:lpstr>
      <vt:lpstr>Книга "Основи на програмирането със C#"</vt:lpstr>
      <vt:lpstr>Книга "Въведение в програмирането със C#"</vt:lpstr>
      <vt:lpstr>Препоръчителен софтуер</vt:lpstr>
      <vt:lpstr>Въпроси?</vt:lpstr>
      <vt:lpstr>SoftUni Diamond Partners</vt:lpstr>
      <vt:lpstr>SoftUni Organizational Partners</vt:lpstr>
      <vt:lpstr>Лиценз</vt:lpstr>
      <vt:lpstr>Обучения в Софтуерен университет (СофтУни)</vt:lpstr>
    </vt:vector>
  </TitlesOfParts>
  <Company>SoftUni – https://softuni.org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Програмиране за начинаещи - откриване на курса</dc:title>
  <dc:subject>Software Development</dc:subject>
  <dc:creator>Software University</dc:creator>
  <cp:keywords>Sofware University; SoftUni; programming; coding; software development; education; training; course; курс; програмиране; кодене; кодиране; СофтУни</cp:keywords>
  <dc:description>© SoftUni – https://softuni.org_x000d_
© Software University – https://softuni.bg_x000d_
_x000d_
Copyrighted document. Unauthorized copy, reproduction or use is not permitted.</dc:description>
  <cp:lastModifiedBy>Lenovo Y910</cp:lastModifiedBy>
  <cp:revision>10</cp:revision>
  <dcterms:created xsi:type="dcterms:W3CDTF">2018-05-23T13:08:44Z</dcterms:created>
  <dcterms:modified xsi:type="dcterms:W3CDTF">2020-03-07T07:59:12Z</dcterms:modified>
  <cp:category>computer programming;programming;software development;software engineering</cp:category>
</cp:coreProperties>
</file>